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Lst>
  <p:notesMasterIdLst>
    <p:notesMasterId r:id="rId54"/>
  </p:notesMasterIdLst>
  <p:handoutMasterIdLst>
    <p:handoutMasterId r:id="rId55"/>
  </p:handoutMasterIdLst>
  <p:sldIdLst>
    <p:sldId id="267" r:id="rId2"/>
    <p:sldId id="278" r:id="rId3"/>
    <p:sldId id="294" r:id="rId4"/>
    <p:sldId id="333" r:id="rId5"/>
    <p:sldId id="283" r:id="rId6"/>
    <p:sldId id="279" r:id="rId7"/>
    <p:sldId id="281" r:id="rId8"/>
    <p:sldId id="282" r:id="rId9"/>
    <p:sldId id="296" r:id="rId10"/>
    <p:sldId id="297" r:id="rId11"/>
    <p:sldId id="298" r:id="rId12"/>
    <p:sldId id="321" r:id="rId13"/>
    <p:sldId id="299" r:id="rId14"/>
    <p:sldId id="319" r:id="rId15"/>
    <p:sldId id="320" r:id="rId16"/>
    <p:sldId id="284" r:id="rId17"/>
    <p:sldId id="289" r:id="rId18"/>
    <p:sldId id="322" r:id="rId19"/>
    <p:sldId id="285" r:id="rId20"/>
    <p:sldId id="300" r:id="rId21"/>
    <p:sldId id="286" r:id="rId22"/>
    <p:sldId id="290" r:id="rId23"/>
    <p:sldId id="287" r:id="rId24"/>
    <p:sldId id="292" r:id="rId25"/>
    <p:sldId id="301" r:id="rId26"/>
    <p:sldId id="302" r:id="rId27"/>
    <p:sldId id="324" r:id="rId28"/>
    <p:sldId id="325" r:id="rId29"/>
    <p:sldId id="326" r:id="rId30"/>
    <p:sldId id="327" r:id="rId31"/>
    <p:sldId id="328" r:id="rId32"/>
    <p:sldId id="331" r:id="rId33"/>
    <p:sldId id="330" r:id="rId34"/>
    <p:sldId id="332" r:id="rId35"/>
    <p:sldId id="288" r:id="rId36"/>
    <p:sldId id="303" r:id="rId37"/>
    <p:sldId id="304" r:id="rId38"/>
    <p:sldId id="305" r:id="rId39"/>
    <p:sldId id="306" r:id="rId40"/>
    <p:sldId id="309" r:id="rId41"/>
    <p:sldId id="307" r:id="rId42"/>
    <p:sldId id="308" r:id="rId43"/>
    <p:sldId id="311" r:id="rId44"/>
    <p:sldId id="312" r:id="rId45"/>
    <p:sldId id="313" r:id="rId46"/>
    <p:sldId id="317" r:id="rId47"/>
    <p:sldId id="293" r:id="rId48"/>
    <p:sldId id="314" r:id="rId49"/>
    <p:sldId id="315" r:id="rId50"/>
    <p:sldId id="316" r:id="rId51"/>
    <p:sldId id="323" r:id="rId52"/>
    <p:sldId id="261" r:id="rId53"/>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BBA13752-80A7-0748-9BF9-753CC9B4A6AD}">
          <p14:sldIdLst>
            <p14:sldId id="267"/>
            <p14:sldId id="278"/>
            <p14:sldId id="294"/>
            <p14:sldId id="333"/>
            <p14:sldId id="283"/>
            <p14:sldId id="279"/>
            <p14:sldId id="281"/>
            <p14:sldId id="282"/>
            <p14:sldId id="296"/>
            <p14:sldId id="297"/>
            <p14:sldId id="298"/>
            <p14:sldId id="321"/>
            <p14:sldId id="299"/>
            <p14:sldId id="319"/>
            <p14:sldId id="320"/>
            <p14:sldId id="284"/>
            <p14:sldId id="289"/>
            <p14:sldId id="322"/>
            <p14:sldId id="285"/>
            <p14:sldId id="300"/>
            <p14:sldId id="286"/>
            <p14:sldId id="290"/>
            <p14:sldId id="287"/>
            <p14:sldId id="292"/>
            <p14:sldId id="301"/>
            <p14:sldId id="302"/>
            <p14:sldId id="324"/>
            <p14:sldId id="325"/>
            <p14:sldId id="326"/>
            <p14:sldId id="327"/>
            <p14:sldId id="328"/>
            <p14:sldId id="331"/>
            <p14:sldId id="330"/>
            <p14:sldId id="332"/>
            <p14:sldId id="288"/>
            <p14:sldId id="303"/>
            <p14:sldId id="304"/>
            <p14:sldId id="305"/>
            <p14:sldId id="306"/>
            <p14:sldId id="309"/>
            <p14:sldId id="307"/>
            <p14:sldId id="308"/>
            <p14:sldId id="311"/>
            <p14:sldId id="312"/>
            <p14:sldId id="313"/>
            <p14:sldId id="317"/>
            <p14:sldId id="293"/>
            <p14:sldId id="314"/>
            <p14:sldId id="315"/>
            <p14:sldId id="316"/>
            <p14:sldId id="323"/>
            <p14:sldId id="261"/>
          </p14:sldIdLst>
        </p14:section>
      </p14:sectionLst>
    </p:ex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06" autoAdjust="0"/>
    <p:restoredTop sz="85393" autoAdjust="0"/>
  </p:normalViewPr>
  <p:slideViewPr>
    <p:cSldViewPr snapToGrid="0">
      <p:cViewPr varScale="1">
        <p:scale>
          <a:sx n="140" d="100"/>
          <a:sy n="140" d="100"/>
        </p:scale>
        <p:origin x="1240" y="184"/>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3/13/19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3/13/19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onsole.aws.amazon.com/firehose/"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docs.aws.amazon.com/streams/latest/dev/service-sizes-and-limits.html" TargetMode="External"/><Relationship Id="rId5" Type="http://schemas.openxmlformats.org/officeDocument/2006/relationships/hyperlink" Target="http://docs.aws.amazon.com/kinesis/latest/APIReference/API_GetRecords.html" TargetMode="External"/><Relationship Id="rId4" Type="http://schemas.openxmlformats.org/officeDocument/2006/relationships/hyperlink" Target="http://docs.aws.amazon.com/kinesis/latest/APIReference/API_GetShardIterator.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829524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39</a:t>
            </a:fld>
            <a:endParaRPr lang="en-US"/>
          </a:p>
        </p:txBody>
      </p:sp>
    </p:spTree>
    <p:extLst>
      <p:ext uri="{BB962C8B-B14F-4D97-AF65-F5344CB8AC3E}">
        <p14:creationId xmlns:p14="http://schemas.microsoft.com/office/powerpoint/2010/main" val="1149391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41</a:t>
            </a:fld>
            <a:endParaRPr lang="en-US"/>
          </a:p>
        </p:txBody>
      </p:sp>
    </p:spTree>
    <p:extLst>
      <p:ext uri="{BB962C8B-B14F-4D97-AF65-F5344CB8AC3E}">
        <p14:creationId xmlns:p14="http://schemas.microsoft.com/office/powerpoint/2010/main" val="1246770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42</a:t>
            </a:fld>
            <a:endParaRPr lang="en-US"/>
          </a:p>
        </p:txBody>
      </p:sp>
    </p:spTree>
    <p:extLst>
      <p:ext uri="{BB962C8B-B14F-4D97-AF65-F5344CB8AC3E}">
        <p14:creationId xmlns:p14="http://schemas.microsoft.com/office/powerpoint/2010/main" val="1630010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43</a:t>
            </a:fld>
            <a:endParaRPr lang="en-US"/>
          </a:p>
        </p:txBody>
      </p:sp>
    </p:spTree>
    <p:extLst>
      <p:ext uri="{BB962C8B-B14F-4D97-AF65-F5344CB8AC3E}">
        <p14:creationId xmlns:p14="http://schemas.microsoft.com/office/powerpoint/2010/main" val="279505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44</a:t>
            </a:fld>
            <a:endParaRPr lang="en-US"/>
          </a:p>
        </p:txBody>
      </p:sp>
    </p:spTree>
    <p:extLst>
      <p:ext uri="{BB962C8B-B14F-4D97-AF65-F5344CB8AC3E}">
        <p14:creationId xmlns:p14="http://schemas.microsoft.com/office/powerpoint/2010/main" val="206279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45</a:t>
            </a:fld>
            <a:endParaRPr lang="en-US"/>
          </a:p>
        </p:txBody>
      </p:sp>
    </p:spTree>
    <p:extLst>
      <p:ext uri="{BB962C8B-B14F-4D97-AF65-F5344CB8AC3E}">
        <p14:creationId xmlns:p14="http://schemas.microsoft.com/office/powerpoint/2010/main" val="25649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46</a:t>
            </a:fld>
            <a:endParaRPr lang="en-US"/>
          </a:p>
        </p:txBody>
      </p:sp>
    </p:spTree>
    <p:extLst>
      <p:ext uri="{BB962C8B-B14F-4D97-AF65-F5344CB8AC3E}">
        <p14:creationId xmlns:p14="http://schemas.microsoft.com/office/powerpoint/2010/main" val="2117552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52</a:t>
            </a:fld>
            <a:endParaRPr lang="en-US"/>
          </a:p>
        </p:txBody>
      </p:sp>
    </p:spTree>
    <p:extLst>
      <p:ext uri="{BB962C8B-B14F-4D97-AF65-F5344CB8AC3E}">
        <p14:creationId xmlns:p14="http://schemas.microsoft.com/office/powerpoint/2010/main" val="610523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For more information about Kinesis Streams limits, see </a:t>
            </a:r>
            <a:r>
              <a:rPr lang="en-US" sz="1000" b="0" i="0" u="none" strike="noStrike" kern="1200" dirty="0">
                <a:solidFill>
                  <a:schemeClr val="tx1"/>
                </a:solidFill>
                <a:effectLst/>
                <a:latin typeface="+mn-lt"/>
                <a:ea typeface="ＭＳ Ｐゴシック" charset="0"/>
                <a:cs typeface="ＭＳ Ｐゴシック" charset="0"/>
                <a:hlinkClick r:id="rId6"/>
              </a:rPr>
              <a:t>Amazon Kinesis Streams Limits</a:t>
            </a:r>
            <a:r>
              <a:rPr lang="en-US" sz="1000" b="0" i="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54302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25</a:t>
            </a:fld>
            <a:endParaRPr lang="en-US"/>
          </a:p>
        </p:txBody>
      </p:sp>
    </p:spTree>
    <p:extLst>
      <p:ext uri="{BB962C8B-B14F-4D97-AF65-F5344CB8AC3E}">
        <p14:creationId xmlns:p14="http://schemas.microsoft.com/office/powerpoint/2010/main" val="689663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26</a:t>
            </a:fld>
            <a:endParaRPr lang="en-US"/>
          </a:p>
        </p:txBody>
      </p:sp>
    </p:spTree>
    <p:extLst>
      <p:ext uri="{BB962C8B-B14F-4D97-AF65-F5344CB8AC3E}">
        <p14:creationId xmlns:p14="http://schemas.microsoft.com/office/powerpoint/2010/main" val="63413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338902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1733063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651009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37</a:t>
            </a:fld>
            <a:endParaRPr lang="en-US"/>
          </a:p>
        </p:txBody>
      </p:sp>
    </p:spTree>
    <p:extLst>
      <p:ext uri="{BB962C8B-B14F-4D97-AF65-F5344CB8AC3E}">
        <p14:creationId xmlns:p14="http://schemas.microsoft.com/office/powerpoint/2010/main" val="27861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ＭＳ Ｐゴシック" charset="0"/>
                <a:cs typeface="ＭＳ Ｐゴシック" charset="0"/>
              </a:rPr>
              <a:t>Open the Kinesis Firehose console at </a:t>
            </a:r>
            <a:r>
              <a:rPr lang="en-US" sz="1000" b="0" i="0" u="none" strike="noStrike" kern="1200" dirty="0">
                <a:solidFill>
                  <a:schemeClr val="tx1"/>
                </a:solidFill>
                <a:effectLst/>
                <a:latin typeface="+mn-lt"/>
                <a:ea typeface="ＭＳ Ｐゴシック" charset="0"/>
                <a:cs typeface="ＭＳ Ｐゴシック" charset="0"/>
                <a:hlinkClick r:id="rId3"/>
              </a:rPr>
              <a:t>https://console.aws.amazon.com/firehose/</a:t>
            </a:r>
            <a:r>
              <a:rPr lang="en-US" sz="1000" b="0" i="0" kern="1200" dirty="0">
                <a:solidFill>
                  <a:schemeClr val="tx1"/>
                </a:solidFill>
                <a:effectLst/>
                <a:latin typeface="+mn-lt"/>
                <a:ea typeface="ＭＳ Ｐゴシック" charset="0"/>
                <a:cs typeface="ＭＳ Ｐゴシック" charset="0"/>
              </a:rPr>
              <a:t>.</a:t>
            </a:r>
          </a:p>
          <a:p>
            <a:r>
              <a:rPr lang="en-US" sz="1000" b="0" i="0" kern="1200" dirty="0">
                <a:solidFill>
                  <a:schemeClr val="tx1"/>
                </a:solidFill>
                <a:effectLst/>
                <a:latin typeface="+mn-lt"/>
                <a:ea typeface="ＭＳ Ｐゴシック" charset="0"/>
                <a:cs typeface="ＭＳ Ｐゴシック" charset="0"/>
              </a:rPr>
              <a:t>Choose </a:t>
            </a:r>
            <a:r>
              <a:rPr lang="en-US" sz="1000" b="1" i="0" kern="1200" dirty="0">
                <a:solidFill>
                  <a:schemeClr val="tx1"/>
                </a:solidFill>
                <a:effectLst/>
                <a:latin typeface="+mn-lt"/>
                <a:ea typeface="ＭＳ Ｐゴシック" charset="0"/>
                <a:cs typeface="ＭＳ Ｐゴシック" charset="0"/>
              </a:rPr>
              <a:t>Create Delivery Stream</a:t>
            </a:r>
            <a:r>
              <a:rPr lang="en-US" sz="1000" b="0" i="0" kern="1200" dirty="0">
                <a:solidFill>
                  <a:schemeClr val="tx1"/>
                </a:solidFill>
                <a:effectLst/>
                <a:latin typeface="+mn-lt"/>
                <a:ea typeface="ＭＳ Ｐゴシック" charset="0"/>
                <a:cs typeface="ＭＳ Ｐゴシック" charset="0"/>
              </a:rPr>
              <a:t>. On the </a:t>
            </a:r>
            <a:r>
              <a:rPr lang="en-US" sz="1000" b="1" i="0" kern="1200" dirty="0">
                <a:solidFill>
                  <a:schemeClr val="tx1"/>
                </a:solidFill>
                <a:effectLst/>
                <a:latin typeface="+mn-lt"/>
                <a:ea typeface="ＭＳ Ｐゴシック" charset="0"/>
                <a:cs typeface="ＭＳ Ｐゴシック" charset="0"/>
              </a:rPr>
              <a:t>Name and source</a:t>
            </a:r>
            <a:r>
              <a:rPr lang="en-US" sz="1000" b="0" i="0" kern="1200" dirty="0">
                <a:solidFill>
                  <a:schemeClr val="tx1"/>
                </a:solidFill>
                <a:effectLst/>
                <a:latin typeface="+mn-lt"/>
                <a:ea typeface="ＭＳ Ｐゴシック" charset="0"/>
                <a:cs typeface="ＭＳ Ｐゴシック" charset="0"/>
              </a:rPr>
              <a:t> page, enter values for the following fields:</a:t>
            </a:r>
          </a:p>
          <a:p>
            <a:r>
              <a:rPr lang="en-US" sz="1000" b="1" i="0" kern="1200" dirty="0">
                <a:solidFill>
                  <a:schemeClr val="tx1"/>
                </a:solidFill>
                <a:effectLst/>
                <a:latin typeface="+mn-lt"/>
                <a:ea typeface="ＭＳ Ｐゴシック" charset="0"/>
                <a:cs typeface="ＭＳ Ｐゴシック" charset="0"/>
              </a:rPr>
              <a:t>Delivery stream </a:t>
            </a:r>
            <a:r>
              <a:rPr lang="en-US" sz="1000" b="1" i="0" kern="1200" dirty="0" err="1">
                <a:solidFill>
                  <a:schemeClr val="tx1"/>
                </a:solidFill>
                <a:effectLst/>
                <a:latin typeface="+mn-lt"/>
                <a:ea typeface="ＭＳ Ｐゴシック" charset="0"/>
                <a:cs typeface="ＭＳ Ｐゴシック" charset="0"/>
              </a:rPr>
              <a:t>name</a:t>
            </a:r>
            <a:r>
              <a:rPr lang="en-US" sz="1000" b="0" i="0" kern="1200" dirty="0" err="1">
                <a:solidFill>
                  <a:schemeClr val="tx1"/>
                </a:solidFill>
                <a:effectLst/>
                <a:latin typeface="+mn-lt"/>
                <a:ea typeface="ＭＳ Ｐゴシック" charset="0"/>
                <a:cs typeface="ＭＳ Ｐゴシック" charset="0"/>
              </a:rPr>
              <a:t>The</a:t>
            </a:r>
            <a:r>
              <a:rPr lang="en-US" sz="1000" b="0" i="0" kern="1200" dirty="0">
                <a:solidFill>
                  <a:schemeClr val="tx1"/>
                </a:solidFill>
                <a:effectLst/>
                <a:latin typeface="+mn-lt"/>
                <a:ea typeface="ＭＳ Ｐゴシック" charset="0"/>
                <a:cs typeface="ＭＳ Ｐゴシック" charset="0"/>
              </a:rPr>
              <a:t> name of your Kinesis Firehose delivery stream.</a:t>
            </a:r>
          </a:p>
          <a:p>
            <a:r>
              <a:rPr lang="en-US" sz="1000" b="1" i="0" kern="1200" dirty="0" err="1">
                <a:solidFill>
                  <a:schemeClr val="tx1"/>
                </a:solidFill>
                <a:effectLst/>
                <a:latin typeface="+mn-lt"/>
                <a:ea typeface="ＭＳ Ｐゴシック" charset="0"/>
                <a:cs typeface="ＭＳ Ｐゴシック" charset="0"/>
              </a:rPr>
              <a:t>Source</a:t>
            </a:r>
            <a:r>
              <a:rPr lang="en-US" sz="1000" b="0" i="0" kern="1200" dirty="0" err="1">
                <a:solidFill>
                  <a:schemeClr val="tx1"/>
                </a:solidFill>
                <a:effectLst/>
                <a:latin typeface="+mn-lt"/>
                <a:ea typeface="ＭＳ Ｐゴシック" charset="0"/>
                <a:cs typeface="ＭＳ Ｐゴシック" charset="0"/>
              </a:rPr>
              <a:t>Choose</a:t>
            </a:r>
            <a:r>
              <a:rPr lang="en-US" sz="1000" b="0" i="0" kern="1200" dirty="0">
                <a:solidFill>
                  <a:schemeClr val="tx1"/>
                </a:solidFill>
                <a:effectLst/>
                <a:latin typeface="+mn-lt"/>
                <a:ea typeface="ＭＳ Ｐゴシック" charset="0"/>
                <a:cs typeface="ＭＳ Ｐゴシック" charset="0"/>
              </a:rPr>
              <a:t>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option to configure a Kinesis Firehose delivery stream that uses a Kinesis stream as a data source. You can then use Amazon Kinesis Firehose to read data easily from an existing Kinesis stream and load it into destinations. </a:t>
            </a:r>
          </a:p>
          <a:p>
            <a:r>
              <a:rPr lang="en-US" sz="1000" b="0" i="0" kern="1200" dirty="0">
                <a:solidFill>
                  <a:schemeClr val="tx1"/>
                </a:solidFill>
                <a:effectLst/>
                <a:latin typeface="+mn-lt"/>
                <a:ea typeface="ＭＳ Ｐゴシック" charset="0"/>
                <a:cs typeface="ＭＳ Ｐゴシック" charset="0"/>
              </a:rPr>
              <a:t>To use a Kinesis stream as a source, choose an existing stream in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or choose </a:t>
            </a:r>
            <a:r>
              <a:rPr lang="en-US" sz="1000" b="1" i="0" kern="1200" dirty="0">
                <a:solidFill>
                  <a:schemeClr val="tx1"/>
                </a:solidFill>
                <a:effectLst/>
                <a:latin typeface="+mn-lt"/>
                <a:ea typeface="ＭＳ Ｐゴシック" charset="0"/>
                <a:cs typeface="ＭＳ Ｐゴシック" charset="0"/>
              </a:rPr>
              <a:t>Create new</a:t>
            </a:r>
            <a:r>
              <a:rPr lang="en-US" sz="1000" b="0" i="0" kern="1200" dirty="0">
                <a:solidFill>
                  <a:schemeClr val="tx1"/>
                </a:solidFill>
                <a:effectLst/>
                <a:latin typeface="+mn-lt"/>
                <a:ea typeface="ＭＳ Ｐゴシック" charset="0"/>
                <a:cs typeface="ＭＳ Ｐゴシック" charset="0"/>
              </a:rPr>
              <a:t> to create a new Kinesis stream. After you create a new stream, </a:t>
            </a:r>
            <a:r>
              <a:rPr lang="en-US" sz="1000" b="0" i="0" kern="1200" dirty="0" err="1">
                <a:solidFill>
                  <a:schemeClr val="tx1"/>
                </a:solidFill>
                <a:effectLst/>
                <a:latin typeface="+mn-lt"/>
                <a:ea typeface="ＭＳ Ｐゴシック" charset="0"/>
                <a:cs typeface="ＭＳ Ｐゴシック" charset="0"/>
              </a:rPr>
              <a:t>choose</a:t>
            </a:r>
            <a:r>
              <a:rPr lang="en-US" sz="1000" b="1" i="0" kern="1200" dirty="0" err="1">
                <a:solidFill>
                  <a:schemeClr val="tx1"/>
                </a:solidFill>
                <a:effectLst/>
                <a:latin typeface="+mn-lt"/>
                <a:ea typeface="ＭＳ Ｐゴシック" charset="0"/>
                <a:cs typeface="ＭＳ Ｐゴシック" charset="0"/>
              </a:rPr>
              <a:t>Refresh</a:t>
            </a:r>
            <a:r>
              <a:rPr lang="en-US" sz="1000" b="0" i="0" kern="1200" dirty="0">
                <a:solidFill>
                  <a:schemeClr val="tx1"/>
                </a:solidFill>
                <a:effectLst/>
                <a:latin typeface="+mn-lt"/>
                <a:ea typeface="ＭＳ Ｐゴシック" charset="0"/>
                <a:cs typeface="ＭＳ Ｐゴシック" charset="0"/>
              </a:rPr>
              <a:t> to update the </a:t>
            </a:r>
            <a:r>
              <a:rPr lang="en-US" sz="1000" b="1" i="0" kern="1200" dirty="0">
                <a:solidFill>
                  <a:schemeClr val="tx1"/>
                </a:solidFill>
                <a:effectLst/>
                <a:latin typeface="+mn-lt"/>
                <a:ea typeface="ＭＳ Ｐゴシック" charset="0"/>
                <a:cs typeface="ＭＳ Ｐゴシック" charset="0"/>
              </a:rPr>
              <a:t>Kinesis stream</a:t>
            </a:r>
            <a:r>
              <a:rPr lang="en-US" sz="1000" b="0" i="0" kern="1200" dirty="0">
                <a:solidFill>
                  <a:schemeClr val="tx1"/>
                </a:solidFill>
                <a:effectLst/>
                <a:latin typeface="+mn-lt"/>
                <a:ea typeface="ＭＳ Ｐゴシック" charset="0"/>
                <a:cs typeface="ＭＳ Ｐゴシック" charset="0"/>
              </a:rPr>
              <a:t> list. If you have a large number of streams, filter the list using </a:t>
            </a:r>
            <a:r>
              <a:rPr lang="en-US" sz="1000" b="1" i="0" kern="1200" dirty="0">
                <a:solidFill>
                  <a:schemeClr val="tx1"/>
                </a:solidFill>
                <a:effectLst/>
                <a:latin typeface="+mn-lt"/>
                <a:ea typeface="ＭＳ Ｐゴシック" charset="0"/>
                <a:cs typeface="ＭＳ Ｐゴシック" charset="0"/>
              </a:rPr>
              <a:t>Filter by name</a:t>
            </a:r>
            <a:r>
              <a:rPr lang="en-US" sz="1000" b="0" i="0" kern="1200" dirty="0">
                <a:solidFill>
                  <a:schemeClr val="tx1"/>
                </a:solidFill>
                <a:effectLst/>
                <a:latin typeface="+mn-lt"/>
                <a:ea typeface="ＭＳ Ｐゴシック" charset="0"/>
                <a:cs typeface="ＭＳ Ｐゴシック" charset="0"/>
              </a:rPr>
              <a:t>. </a:t>
            </a:r>
          </a:p>
          <a:p>
            <a:r>
              <a:rPr lang="en-US" sz="1000" b="1" i="0" kern="1200" dirty="0">
                <a:solidFill>
                  <a:schemeClr val="tx1"/>
                </a:solidFill>
                <a:effectLst/>
                <a:latin typeface="+mn-lt"/>
                <a:ea typeface="ＭＳ Ｐゴシック" charset="0"/>
                <a:cs typeface="ＭＳ Ｐゴシック" charset="0"/>
              </a:rPr>
              <a:t>Note</a:t>
            </a:r>
          </a:p>
          <a:p>
            <a:r>
              <a:rPr lang="en-US" sz="1000" b="0" i="0" kern="1200" dirty="0">
                <a:solidFill>
                  <a:schemeClr val="tx1"/>
                </a:solidFill>
                <a:effectLst/>
                <a:latin typeface="+mn-lt"/>
                <a:ea typeface="ＭＳ Ｐゴシック" charset="0"/>
                <a:cs typeface="ＭＳ Ｐゴシック" charset="0"/>
              </a:rPr>
              <a:t>When you configure a Kinesis stream as the source of a Kinesis Firehose delivery stream, the Kinesis Firehose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PutRecordBatch</a:t>
            </a:r>
            <a:r>
              <a:rPr lang="en-US" sz="1000" b="0" i="0" kern="1200" dirty="0">
                <a:solidFill>
                  <a:schemeClr val="tx1"/>
                </a:solidFill>
                <a:effectLst/>
                <a:latin typeface="+mn-lt"/>
                <a:ea typeface="ＭＳ Ｐゴシック" charset="0"/>
                <a:cs typeface="ＭＳ Ｐゴシック" charset="0"/>
              </a:rPr>
              <a:t> operations are disabled. To add data to your Kinesis Firehose delivery stream in this case, use the Kinesis Streams </a:t>
            </a:r>
            <a:r>
              <a:rPr lang="en-US" sz="1000" b="0" i="0" kern="1200" dirty="0" err="1">
                <a:solidFill>
                  <a:schemeClr val="tx1"/>
                </a:solidFill>
                <a:effectLst/>
                <a:latin typeface="+mn-lt"/>
                <a:ea typeface="ＭＳ Ｐゴシック" charset="0"/>
                <a:cs typeface="ＭＳ Ｐゴシック" charset="0"/>
              </a:rPr>
              <a:t>PutRecord</a:t>
            </a:r>
            <a:r>
              <a:rPr lang="en-US" sz="1000" b="0" i="0" kern="1200" dirty="0">
                <a:solidFill>
                  <a:schemeClr val="tx1"/>
                </a:solidFill>
                <a:effectLst/>
                <a:latin typeface="+mn-lt"/>
                <a:ea typeface="ＭＳ Ｐゴシック" charset="0"/>
                <a:cs typeface="ＭＳ Ｐゴシック" charset="0"/>
              </a:rPr>
              <a:t> and </a:t>
            </a:r>
            <a:r>
              <a:rPr lang="en-US" sz="1000" b="0" i="0" kern="1200" dirty="0" err="1">
                <a:solidFill>
                  <a:schemeClr val="tx1"/>
                </a:solidFill>
                <a:effectLst/>
                <a:latin typeface="+mn-lt"/>
                <a:ea typeface="ＭＳ Ｐゴシック" charset="0"/>
                <a:cs typeface="ＭＳ Ｐゴシック" charset="0"/>
              </a:rPr>
              <a:t>PutRecords</a:t>
            </a:r>
            <a:r>
              <a:rPr lang="en-US" sz="1000" b="0" i="0" kern="1200" dirty="0">
                <a:solidFill>
                  <a:schemeClr val="tx1"/>
                </a:solidFill>
                <a:effectLst/>
                <a:latin typeface="+mn-lt"/>
                <a:ea typeface="ＭＳ Ｐゴシック" charset="0"/>
                <a:cs typeface="ＭＳ Ｐゴシック" charset="0"/>
              </a:rPr>
              <a:t> operations.</a:t>
            </a:r>
          </a:p>
          <a:p>
            <a:r>
              <a:rPr lang="en-US" sz="1000" b="0" i="0" kern="1200" dirty="0">
                <a:solidFill>
                  <a:schemeClr val="tx1"/>
                </a:solidFill>
                <a:effectLst/>
                <a:latin typeface="+mn-lt"/>
                <a:ea typeface="ＭＳ Ｐゴシック" charset="0"/>
                <a:cs typeface="ＭＳ Ｐゴシック" charset="0"/>
              </a:rPr>
              <a:t>Kinesis Firehose starts reading data from the LATEST position of your Kinesis stream. For more information about Kinesis Streams positions, see </a:t>
            </a:r>
            <a:r>
              <a:rPr lang="en-US" sz="1000" b="0" i="0" u="none" strike="noStrike" kern="1200" dirty="0">
                <a:solidFill>
                  <a:schemeClr val="tx1"/>
                </a:solidFill>
                <a:effectLst/>
                <a:latin typeface="+mn-lt"/>
                <a:ea typeface="ＭＳ Ｐゴシック" charset="0"/>
                <a:cs typeface="ＭＳ Ｐゴシック" charset="0"/>
                <a:hlinkClick r:id="rId4"/>
              </a:rPr>
              <a:t>GetShardIterator</a:t>
            </a:r>
            <a:r>
              <a:rPr lang="en-US" sz="1000" b="0" i="0" kern="1200" dirty="0">
                <a:solidFill>
                  <a:schemeClr val="tx1"/>
                </a:solidFill>
                <a:effectLst/>
                <a:latin typeface="+mn-lt"/>
                <a:ea typeface="ＭＳ Ｐゴシック" charset="0"/>
                <a:cs typeface="ＭＳ Ｐゴシック" charset="0"/>
              </a:rPr>
              <a:t>. Kinesis Firehose calls the Kinesis Streams </a:t>
            </a:r>
            <a:r>
              <a:rPr lang="en-US" sz="1000" b="0" i="0" u="none" strike="noStrike" kern="1200" dirty="0">
                <a:solidFill>
                  <a:schemeClr val="tx1"/>
                </a:solidFill>
                <a:effectLst/>
                <a:latin typeface="+mn-lt"/>
                <a:ea typeface="ＭＳ Ｐゴシック" charset="0"/>
                <a:cs typeface="ＭＳ Ｐゴシック" charset="0"/>
                <a:hlinkClick r:id="rId5"/>
              </a:rPr>
              <a:t>GetRecords</a:t>
            </a:r>
            <a:r>
              <a:rPr lang="en-US" sz="1000" b="0" i="0" kern="1200" dirty="0">
                <a:solidFill>
                  <a:schemeClr val="tx1"/>
                </a:solidFill>
                <a:effectLst/>
                <a:latin typeface="+mn-lt"/>
                <a:ea typeface="ＭＳ Ｐゴシック" charset="0"/>
                <a:cs typeface="ＭＳ Ｐゴシック" charset="0"/>
              </a:rPr>
              <a:t> operation once per second for each shard.</a:t>
            </a:r>
          </a:p>
          <a:p>
            <a:r>
              <a:rPr lang="en-US" sz="1000" b="0" i="0" kern="1200" dirty="0">
                <a:solidFill>
                  <a:schemeClr val="tx1"/>
                </a:solidFill>
                <a:effectLst/>
                <a:latin typeface="+mn-lt"/>
                <a:ea typeface="ＭＳ Ｐゴシック" charset="0"/>
                <a:cs typeface="ＭＳ Ｐゴシック" charset="0"/>
              </a:rPr>
              <a:t>More than one Kinesis Firehose delivery stream can read from the same Kinesis stream. Other Kinesis applications (consumers) can also read from the same stream. Each call from any Kinesis Firehose delivery stream or other consumer application counts against the overall throttling limit for the shard. To avoid getting throttled, plan your applications carefully. </a:t>
            </a:r>
            <a:r>
              <a:rPr lang="en-US" sz="1000" b="0" i="0" kern="1200">
                <a:solidFill>
                  <a:schemeClr val="tx1"/>
                </a:solidFill>
                <a:effectLst/>
                <a:latin typeface="+mn-lt"/>
                <a:ea typeface="ＭＳ Ｐゴシック" charset="0"/>
                <a:cs typeface="ＭＳ Ｐゴシック" charset="0"/>
              </a:rPr>
              <a:t>For more information about Kinesis Streams limits, see </a:t>
            </a:r>
            <a:r>
              <a:rPr lang="en-US" sz="1000" b="0" i="0" u="none" strike="noStrike" kern="1200">
                <a:solidFill>
                  <a:schemeClr val="tx1"/>
                </a:solidFill>
                <a:effectLst/>
                <a:latin typeface="+mn-lt"/>
                <a:ea typeface="ＭＳ Ｐゴシック" charset="0"/>
                <a:cs typeface="ＭＳ Ｐゴシック" charset="0"/>
                <a:hlinkClick r:id="rId6"/>
              </a:rPr>
              <a:t>Amazon Kinesis Streams Limits</a:t>
            </a:r>
            <a:r>
              <a:rPr lang="en-US" sz="1000" b="0" i="0" kern="1200">
                <a:solidFill>
                  <a:schemeClr val="tx1"/>
                </a:solidFill>
                <a:effectLst/>
                <a:latin typeface="+mn-lt"/>
                <a:ea typeface="ＭＳ Ｐゴシック" charset="0"/>
                <a:cs typeface="ＭＳ Ｐゴシック" charset="0"/>
              </a:rPr>
              <a:t>.</a:t>
            </a:r>
          </a:p>
          <a:p>
            <a:endParaRPr lang="en-US"/>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38</a:t>
            </a:fld>
            <a:endParaRPr lang="en-US"/>
          </a:p>
        </p:txBody>
      </p:sp>
    </p:spTree>
    <p:extLst>
      <p:ext uri="{BB962C8B-B14F-4D97-AF65-F5344CB8AC3E}">
        <p14:creationId xmlns:p14="http://schemas.microsoft.com/office/powerpoint/2010/main" val="1023531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62181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4109167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174551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1556200721"/>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 id="2147483831" r:id="rId34"/>
    <p:sldLayoutId id="2147483832" r:id="rId35"/>
    <p:sldLayoutId id="2147483833" r:id="rId36"/>
    <p:sldLayoutId id="2147483834" r:id="rId37"/>
    <p:sldLayoutId id="2147483835" r:id="rId38"/>
    <p:sldLayoutId id="2147483836" r:id="rId39"/>
    <p:sldLayoutId id="2147483837" r:id="rId40"/>
    <p:sldLayoutId id="2147483838" r:id="rId41"/>
    <p:sldLayoutId id="2147483839" r:id="rId42"/>
    <p:sldLayoutId id="2147483840" r:id="rId43"/>
    <p:sldLayoutId id="2147483841" r:id="rId44"/>
    <p:sldLayoutId id="2147483842" r:id="rId45"/>
    <p:sldLayoutId id="2147483843" r:id="rId46"/>
    <p:sldLayoutId id="2147483844" r:id="rId47"/>
    <p:sldLayoutId id="2147483845" r:id="rId48"/>
    <p:sldLayoutId id="2147483846" r:id="rId49"/>
    <p:sldLayoutId id="2147483848" r:id="rId50"/>
    <p:sldLayoutId id="2147483849"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docs.aws.amazon.com/AmazonCloudWatch/latest/logs/cwl-ug.pdf#SubscriptionFilters" TargetMode="External"/><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docs.splunk.com/Documentation/AddOns/released/Firehose/ConfigureanELB"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docs.aws.amazon.com/AmazonCloudWatch/latest/logs/cwl-ug.pdf#SubscriptionFilter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docs.aws.amazon.com/firehose/latest/dev/writing-with-kinesis-streams.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console.aws.amazon.com/lambda/home?region=us-east-1#/creat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docs.splunk.com/Documentation/Splunk/7.0.2/Admin/Inputsconf" TargetMode="External"/><Relationship Id="rId2" Type="http://schemas.openxmlformats.org/officeDocument/2006/relationships/hyperlink" Target="http://docs.splunk.com/Documentation/AddOns/released/Firehose/ConfigureHECdistributed"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hyperlink" Target="http://docs.splunk.com/Documentation/SplunkCloud/6.6.3/Data/UsetheHTTPEventCollector#Send_data_to_HTTP_Event_Collector"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hyperlink" Target="https://docs.aws.amazon.com/firehose/latest/dev/creating-the-stream-to-splunk.html" TargetMode="Externa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mailto:kam@splunk.co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tiff"/><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a:t>Module </a:t>
            </a:r>
            <a:r>
              <a:rPr lang="en-US" dirty="0"/>
              <a:t>9</a:t>
            </a:r>
            <a:r>
              <a:rPr lang="en-US"/>
              <a:t> : Setting up AWS Kinesis Firehose</a:t>
            </a:r>
            <a:endParaRPr lang="en-US" dirty="0"/>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357373" y="4376615"/>
            <a:ext cx="1644507" cy="616190"/>
          </a:xfrm>
          <a:prstGeom prst="rect">
            <a:avLst/>
          </a:prstGeom>
          <a:noFill/>
          <a:effectLst>
            <a:glow rad="127000">
              <a:schemeClr val="tx1"/>
            </a:glow>
          </a:effectLst>
        </p:spPr>
      </p:pic>
    </p:spTree>
    <p:extLst>
      <p:ext uri="{BB962C8B-B14F-4D97-AF65-F5344CB8AC3E}">
        <p14:creationId xmlns:p14="http://schemas.microsoft.com/office/powerpoint/2010/main" val="144343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3462" y="881452"/>
            <a:ext cx="3622622"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1 : Service to Kinesis Stream via CloudWatch Logs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9" name="Oval 8"/>
          <p:cNvSpPr/>
          <p:nvPr/>
        </p:nvSpPr>
        <p:spPr>
          <a:xfrm>
            <a:off x="4082101" y="2416760"/>
            <a:ext cx="565688" cy="56568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8" name="Rectangle 7"/>
          <p:cNvSpPr/>
          <p:nvPr/>
        </p:nvSpPr>
        <p:spPr>
          <a:xfrm>
            <a:off x="4276083" y="881452"/>
            <a:ext cx="4214455"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dirty="0">
                <a:solidFill>
                  <a:schemeClr val="bg1"/>
                </a:solidFill>
              </a:rPr>
              <a:t>Start by sending services to CloudWatch Log Group</a:t>
            </a:r>
          </a:p>
          <a:p>
            <a:pPr marL="285750" indent="-285750">
              <a:buFont typeface="Arial" charset="0"/>
              <a:buChar char="•"/>
            </a:pPr>
            <a:r>
              <a:rPr lang="en-US" dirty="0">
                <a:solidFill>
                  <a:schemeClr val="bg1"/>
                </a:solidFill>
              </a:rPr>
              <a:t>Create Subscription filter for Kinesis</a:t>
            </a:r>
          </a:p>
          <a:p>
            <a:pPr marL="285750" indent="-285750">
              <a:buFont typeface="Arial" charset="0"/>
              <a:buChar char="•"/>
            </a:pPr>
            <a:r>
              <a:rPr lang="en-US" dirty="0">
                <a:solidFill>
                  <a:schemeClr val="bg1"/>
                </a:solidFill>
              </a:rPr>
              <a:t>Create IAM role (</a:t>
            </a:r>
            <a:r>
              <a:rPr lang="en-US" dirty="0" err="1">
                <a:solidFill>
                  <a:schemeClr val="bg1"/>
                </a:solidFill>
              </a:rPr>
              <a:t>CWLtoKinesisRole</a:t>
            </a:r>
            <a:r>
              <a:rPr lang="en-US" dirty="0">
                <a:solidFill>
                  <a:schemeClr val="bg1"/>
                </a:solidFill>
              </a:rPr>
              <a:t>) with a trust policy (</a:t>
            </a:r>
            <a:r>
              <a:rPr lang="en-US" dirty="0" err="1">
                <a:solidFill>
                  <a:schemeClr val="bg1"/>
                </a:solidFill>
              </a:rPr>
              <a:t>TrustPolicyforCWL.json</a:t>
            </a:r>
            <a:r>
              <a:rPr lang="en-US" dirty="0">
                <a:solidFill>
                  <a:schemeClr val="bg1"/>
                </a:solidFill>
              </a:rPr>
              <a:t>) and permissions (</a:t>
            </a:r>
            <a:r>
              <a:rPr lang="en-US" dirty="0" err="1">
                <a:solidFill>
                  <a:schemeClr val="bg1"/>
                </a:solidFill>
              </a:rPr>
              <a:t>PermissionsForCWL.json</a:t>
            </a:r>
            <a:r>
              <a:rPr lang="en-US" dirty="0">
                <a:solidFill>
                  <a:schemeClr val="bg1"/>
                </a:solidFill>
              </a:rPr>
              <a:t>) that will grant CloudWatch Logs permission to put data into your Kinesis Stream</a:t>
            </a:r>
            <a:br>
              <a:rPr lang="en-US" dirty="0">
                <a:solidFill>
                  <a:schemeClr val="bg1"/>
                </a:solidFill>
              </a:rPr>
            </a:br>
            <a:r>
              <a:rPr lang="en-US" dirty="0">
                <a:solidFill>
                  <a:schemeClr val="bg1"/>
                </a:solidFill>
                <a:hlinkClick r:id="rId3"/>
              </a:rPr>
              <a:t>http://docs.aws.amazon.com/AmazonCloudWatch/latest/logs//cwl-ug.pdf#SubscriptionFilters</a:t>
            </a:r>
            <a:r>
              <a:rPr lang="en-US" dirty="0">
                <a:solidFill>
                  <a:schemeClr val="bg1"/>
                </a:solidFill>
              </a:rPr>
              <a:t> </a:t>
            </a: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p:txBody>
      </p:sp>
    </p:spTree>
    <p:extLst>
      <p:ext uri="{BB962C8B-B14F-4D97-AF65-F5344CB8AC3E}">
        <p14:creationId xmlns:p14="http://schemas.microsoft.com/office/powerpoint/2010/main" val="210550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19593" y="881451"/>
            <a:ext cx="2169762"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2 : Kinesis Stream to Firehose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8" name="Rectangle 7"/>
          <p:cNvSpPr/>
          <p:nvPr/>
        </p:nvSpPr>
        <p:spPr>
          <a:xfrm>
            <a:off x="653462" y="881449"/>
            <a:ext cx="3066132"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sz="1400" dirty="0">
                <a:solidFill>
                  <a:schemeClr val="tx1"/>
                </a:solidFill>
              </a:rPr>
              <a:t>Create S3 bucket for Kinesis Firehose to write into </a:t>
            </a:r>
          </a:p>
          <a:p>
            <a:pPr marL="285750" indent="-285750">
              <a:buFont typeface="Arial" charset="0"/>
              <a:buChar char="•"/>
            </a:pPr>
            <a:r>
              <a:rPr lang="en-US" sz="1400" dirty="0">
                <a:solidFill>
                  <a:schemeClr val="tx1"/>
                </a:solidFill>
              </a:rPr>
              <a:t>Create IAM role (FirehosetoS3Role) with a Trust policy for Kinesis Firehose (</a:t>
            </a:r>
            <a:r>
              <a:rPr lang="en-US" sz="1400" dirty="0" err="1">
                <a:solidFill>
                  <a:schemeClr val="tx1"/>
                </a:solidFill>
              </a:rPr>
              <a:t>TrustPolicyForFirehose.json</a:t>
            </a:r>
            <a:r>
              <a:rPr lang="en-US" sz="1400" dirty="0">
                <a:solidFill>
                  <a:schemeClr val="tx1"/>
                </a:solidFill>
              </a:rPr>
              <a:t>) to access CloudWatch Logs and permissions (</a:t>
            </a:r>
            <a:r>
              <a:rPr lang="en-US" sz="1400" dirty="0" err="1">
                <a:solidFill>
                  <a:schemeClr val="tx1"/>
                </a:solidFill>
              </a:rPr>
              <a:t>PermissionsForFirehose.json</a:t>
            </a:r>
            <a:r>
              <a:rPr lang="en-US" sz="1400" dirty="0">
                <a:solidFill>
                  <a:schemeClr val="tx1"/>
                </a:solidFill>
              </a:rPr>
              <a:t>) to write into the S3 bucket</a:t>
            </a:r>
          </a:p>
          <a:p>
            <a:pPr marL="285750" indent="-285750">
              <a:buFont typeface="Arial" charset="0"/>
              <a:buChar char="•"/>
            </a:pPr>
            <a:r>
              <a:rPr lang="en-US" sz="1400" dirty="0">
                <a:solidFill>
                  <a:schemeClr val="tx1"/>
                </a:solidFill>
              </a:rPr>
              <a:t>Create destination Kinesis Firehose delivery stream and Splunk HEC endpoint</a:t>
            </a:r>
          </a:p>
          <a:p>
            <a:pPr marL="285750" indent="-285750">
              <a:buFont typeface="Arial" charset="0"/>
              <a:buChar char="•"/>
            </a:pPr>
            <a:r>
              <a:rPr lang="en-US" sz="1400" dirty="0">
                <a:solidFill>
                  <a:schemeClr val="tx1"/>
                </a:solidFill>
              </a:rPr>
              <a:t>Grant FirehosetoS3Role Trust relationship to execute Lambda functions</a:t>
            </a:r>
          </a:p>
          <a:p>
            <a:pPr marL="285750" indent="-285750">
              <a:buFont typeface="Arial" charset="0"/>
              <a:buChar char="•"/>
            </a:pPr>
            <a:endParaRPr lang="en-US" sz="1400" dirty="0">
              <a:solidFill>
                <a:schemeClr val="bg1"/>
              </a:solidFill>
            </a:endParaRPr>
          </a:p>
        </p:txBody>
      </p:sp>
      <p:sp>
        <p:nvSpPr>
          <p:cNvPr id="9" name="Rectangle 8"/>
          <p:cNvSpPr/>
          <p:nvPr/>
        </p:nvSpPr>
        <p:spPr>
          <a:xfrm>
            <a:off x="5811865" y="881449"/>
            <a:ext cx="2678674"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Tree>
    <p:extLst>
      <p:ext uri="{BB962C8B-B14F-4D97-AF65-F5344CB8AC3E}">
        <p14:creationId xmlns:p14="http://schemas.microsoft.com/office/powerpoint/2010/main" val="164819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a:t>Create the FirehosetoS3Role</a:t>
            </a:r>
          </a:p>
        </p:txBody>
      </p:sp>
      <p:sp>
        <p:nvSpPr>
          <p:cNvPr id="4" name="Subtitle 3"/>
          <p:cNvSpPr>
            <a:spLocks noGrp="1"/>
          </p:cNvSpPr>
          <p:nvPr>
            <p:ph type="subTitle" idx="12"/>
          </p:nvPr>
        </p:nvSpPr>
        <p:spPr/>
        <p:txBody>
          <a:bodyPr/>
          <a:lstStyle/>
          <a:p>
            <a:endParaRPr lang="en-US"/>
          </a:p>
        </p:txBody>
      </p:sp>
    </p:spTree>
    <p:extLst>
      <p:ext uri="{BB962C8B-B14F-4D97-AF65-F5344CB8AC3E}">
        <p14:creationId xmlns:p14="http://schemas.microsoft.com/office/powerpoint/2010/main" val="49565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540644" y="881450"/>
            <a:ext cx="2949894"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r>
              <a:rPr lang="en-US" dirty="0"/>
              <a:t>Step 3 : Setup Splunk HEC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
        <p:nvSpPr>
          <p:cNvPr id="8" name="Rectangle 7"/>
          <p:cNvSpPr/>
          <p:nvPr/>
        </p:nvSpPr>
        <p:spPr>
          <a:xfrm>
            <a:off x="653460" y="881449"/>
            <a:ext cx="5259143"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charset="0"/>
              <a:buChar char="•"/>
            </a:pPr>
            <a:r>
              <a:rPr lang="en-US" dirty="0">
                <a:solidFill>
                  <a:schemeClr val="bg1"/>
                </a:solidFill>
              </a:rPr>
              <a:t>Create HEC Token</a:t>
            </a:r>
          </a:p>
          <a:p>
            <a:pPr marL="693738" lvl="1" indent="-285750">
              <a:buFont typeface="Arial" charset="0"/>
              <a:buChar char="•"/>
            </a:pPr>
            <a:r>
              <a:rPr lang="en-US" dirty="0">
                <a:solidFill>
                  <a:schemeClr val="bg1"/>
                </a:solidFill>
              </a:rPr>
              <a:t>Enable Indexer ACK</a:t>
            </a:r>
          </a:p>
          <a:p>
            <a:pPr marL="693738" lvl="1" indent="-285750">
              <a:buFont typeface="Arial" charset="0"/>
              <a:buChar char="•"/>
            </a:pPr>
            <a:r>
              <a:rPr lang="en-US" dirty="0">
                <a:solidFill>
                  <a:schemeClr val="bg1"/>
                </a:solidFill>
              </a:rPr>
              <a:t>Select </a:t>
            </a:r>
            <a:r>
              <a:rPr lang="en-US" dirty="0" err="1">
                <a:solidFill>
                  <a:schemeClr val="bg1"/>
                </a:solidFill>
              </a:rPr>
              <a:t>sourcetype</a:t>
            </a:r>
            <a:endParaRPr lang="en-US" dirty="0">
              <a:solidFill>
                <a:schemeClr val="bg1"/>
              </a:solidFill>
            </a:endParaRPr>
          </a:p>
          <a:p>
            <a:pPr marL="285750" indent="-285750">
              <a:buFont typeface="Arial" charset="0"/>
              <a:buChar char="•"/>
            </a:pPr>
            <a:r>
              <a:rPr lang="en-US" dirty="0">
                <a:solidFill>
                  <a:schemeClr val="bg1"/>
                </a:solidFill>
              </a:rPr>
              <a:t>Validate Server Signed SSL Certificate is installed:</a:t>
            </a:r>
          </a:p>
          <a:p>
            <a:pPr marL="693738" lvl="1" indent="-285750">
              <a:buFont typeface="Arial" charset="0"/>
              <a:buChar char="•"/>
            </a:pPr>
            <a:r>
              <a:rPr lang="en-US" dirty="0">
                <a:solidFill>
                  <a:schemeClr val="bg1"/>
                </a:solidFill>
              </a:rPr>
              <a:t>On indexers receiving HEC data (OR)</a:t>
            </a:r>
          </a:p>
          <a:p>
            <a:pPr marL="693738" lvl="1" indent="-285750">
              <a:buFont typeface="Arial" charset="0"/>
              <a:buChar char="•"/>
            </a:pPr>
            <a:r>
              <a:rPr lang="en-US" dirty="0">
                <a:solidFill>
                  <a:schemeClr val="bg1"/>
                </a:solidFill>
              </a:rPr>
              <a:t>On Elastic Load Balancer (ELB) (OR)</a:t>
            </a:r>
          </a:p>
          <a:p>
            <a:pPr marL="693738" lvl="1" indent="-285750">
              <a:buFont typeface="Arial" charset="0"/>
              <a:buChar char="•"/>
            </a:pPr>
            <a:r>
              <a:rPr lang="en-US" dirty="0">
                <a:solidFill>
                  <a:schemeClr val="bg1"/>
                </a:solidFill>
              </a:rPr>
              <a:t>On Heavy Forwarders receiving HEC data</a:t>
            </a:r>
          </a:p>
          <a:p>
            <a:pPr marL="285750" indent="-285750">
              <a:buFont typeface="Arial" charset="0"/>
              <a:buChar char="•"/>
            </a:pPr>
            <a:r>
              <a:rPr lang="en-US" dirty="0">
                <a:solidFill>
                  <a:schemeClr val="bg1"/>
                </a:solidFill>
              </a:rPr>
              <a:t>E</a:t>
            </a:r>
            <a:r>
              <a:rPr lang="en-US">
                <a:solidFill>
                  <a:schemeClr val="bg1"/>
                </a:solidFill>
              </a:rPr>
              <a:t>LB </a:t>
            </a:r>
            <a:r>
              <a:rPr lang="en-US" dirty="0">
                <a:solidFill>
                  <a:schemeClr val="bg1"/>
                </a:solidFill>
              </a:rPr>
              <a:t>Health Check :8088/services/collector/health/1.0</a:t>
            </a:r>
          </a:p>
          <a:p>
            <a:pPr marL="285750" indent="-285750">
              <a:buFont typeface="Arial" charset="0"/>
              <a:buChar char="•"/>
            </a:pPr>
            <a:r>
              <a:rPr lang="en-US" dirty="0">
                <a:solidFill>
                  <a:schemeClr val="bg1"/>
                </a:solidFill>
              </a:rPr>
              <a:t>(Optional) Create HWF with AWS Add-on to collect Kinesis ’</a:t>
            </a:r>
            <a:r>
              <a:rPr lang="en-US" dirty="0" err="1">
                <a:solidFill>
                  <a:schemeClr val="bg1"/>
                </a:solidFill>
              </a:rPr>
              <a:t>splashback</a:t>
            </a:r>
            <a:r>
              <a:rPr lang="en-US" dirty="0">
                <a:solidFill>
                  <a:schemeClr val="bg1"/>
                </a:solidFill>
              </a:rPr>
              <a:t>’ data from S3 bucket</a:t>
            </a: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a:p>
            <a:pPr marL="285750" indent="-285750">
              <a:buFont typeface="Arial" charset="0"/>
              <a:buChar char="•"/>
            </a:pPr>
            <a:endParaRPr lang="en-US" dirty="0">
              <a:solidFill>
                <a:schemeClr val="bg1"/>
              </a:solidFill>
            </a:endParaRPr>
          </a:p>
        </p:txBody>
      </p:sp>
    </p:spTree>
    <p:extLst>
      <p:ext uri="{BB962C8B-B14F-4D97-AF65-F5344CB8AC3E}">
        <p14:creationId xmlns:p14="http://schemas.microsoft.com/office/powerpoint/2010/main" val="49279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Load Balancer</a:t>
            </a:r>
          </a:p>
        </p:txBody>
      </p:sp>
      <p:sp>
        <p:nvSpPr>
          <p:cNvPr id="3" name="Subtitle 2"/>
          <p:cNvSpPr>
            <a:spLocks noGrp="1"/>
          </p:cNvSpPr>
          <p:nvPr>
            <p:ph type="subTitle" idx="1"/>
          </p:nvPr>
        </p:nvSpPr>
        <p:spPr/>
        <p:txBody>
          <a:bodyPr/>
          <a:lstStyle/>
          <a:p>
            <a:r>
              <a:rPr lang="en-US" dirty="0"/>
              <a:t>For BYOL customers setting up their own collection tier for HEC</a:t>
            </a:r>
          </a:p>
        </p:txBody>
      </p:sp>
    </p:spTree>
    <p:extLst>
      <p:ext uri="{BB962C8B-B14F-4D97-AF65-F5344CB8AC3E}">
        <p14:creationId xmlns:p14="http://schemas.microsoft.com/office/powerpoint/2010/main" val="339132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Make sure to setup your load balancer in AWS with sticky sessions enabled</a:t>
            </a:r>
          </a:p>
          <a:p>
            <a:r>
              <a:rPr lang="en-US" dirty="0"/>
              <a:t>Load Balancer must be public facing and have a server signed certificate (third party)</a:t>
            </a:r>
          </a:p>
          <a:p>
            <a:r>
              <a:rPr lang="en-US" dirty="0"/>
              <a:t>HEC Health check URL (https://&lt;site&gt;.</a:t>
            </a:r>
            <a:r>
              <a:rPr lang="en-US" dirty="0" err="1"/>
              <a:t>splunkcloud.com</a:t>
            </a:r>
            <a:r>
              <a:rPr lang="en-US" dirty="0"/>
              <a:t>/services/collector/health/1.0) </a:t>
            </a:r>
          </a:p>
          <a:p>
            <a:endParaRPr lang="en-US" dirty="0"/>
          </a:p>
        </p:txBody>
      </p:sp>
      <p:sp>
        <p:nvSpPr>
          <p:cNvPr id="3" name="Title 2"/>
          <p:cNvSpPr>
            <a:spLocks noGrp="1"/>
          </p:cNvSpPr>
          <p:nvPr>
            <p:ph type="title"/>
          </p:nvPr>
        </p:nvSpPr>
        <p:spPr/>
        <p:txBody>
          <a:bodyPr/>
          <a:lstStyle/>
          <a:p>
            <a:r>
              <a:rPr lang="en-US" dirty="0"/>
              <a:t>Load Balancer Setup</a:t>
            </a:r>
          </a:p>
        </p:txBody>
      </p:sp>
      <p:sp>
        <p:nvSpPr>
          <p:cNvPr id="4" name="Subtitle 3"/>
          <p:cNvSpPr>
            <a:spLocks noGrp="1"/>
          </p:cNvSpPr>
          <p:nvPr>
            <p:ph type="subTitle" idx="12"/>
          </p:nvPr>
        </p:nvSpPr>
        <p:spPr/>
        <p:txBody>
          <a:bodyPr/>
          <a:lstStyle/>
          <a:p>
            <a:r>
              <a:rPr lang="en-US" dirty="0">
                <a:hlinkClick r:id="rId2"/>
              </a:rPr>
              <a:t>http://docs.splunk.com/Documentation/AddOns/released/Firehose/ConfigureanELB</a:t>
            </a:r>
            <a:r>
              <a:rPr lang="en-US" dirty="0"/>
              <a:t> </a:t>
            </a:r>
          </a:p>
        </p:txBody>
      </p:sp>
    </p:spTree>
    <p:extLst>
      <p:ext uri="{BB962C8B-B14F-4D97-AF65-F5344CB8AC3E}">
        <p14:creationId xmlns:p14="http://schemas.microsoft.com/office/powerpoint/2010/main" val="200720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Kinesis Subscription Filters</a:t>
            </a:r>
          </a:p>
        </p:txBody>
      </p:sp>
      <p:sp>
        <p:nvSpPr>
          <p:cNvPr id="3" name="Subtitle 2"/>
          <p:cNvSpPr>
            <a:spLocks noGrp="1"/>
          </p:cNvSpPr>
          <p:nvPr>
            <p:ph type="subTitle" idx="1"/>
          </p:nvPr>
        </p:nvSpPr>
        <p:spPr/>
        <p:txBody>
          <a:bodyPr/>
          <a:lstStyle/>
          <a:p>
            <a:r>
              <a:rPr lang="en-US" dirty="0"/>
              <a:t>Create permissions for Kinesis Streams accessing CloudWatch Logs / Events</a:t>
            </a:r>
          </a:p>
        </p:txBody>
      </p:sp>
    </p:spTree>
    <p:extLst>
      <p:ext uri="{BB962C8B-B14F-4D97-AF65-F5344CB8AC3E}">
        <p14:creationId xmlns:p14="http://schemas.microsoft.com/office/powerpoint/2010/main" val="189618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 destination Kinesis Stream </a:t>
            </a:r>
          </a:p>
          <a:p>
            <a:pPr lvl="1"/>
            <a:r>
              <a:rPr lang="en-US" dirty="0"/>
              <a:t>Run the following command to create a Kinesis Stream called “</a:t>
            </a:r>
            <a:r>
              <a:rPr lang="en-US" dirty="0" err="1"/>
              <a:t>RootAccess</a:t>
            </a:r>
            <a:r>
              <a:rPr lang="en-US" dirty="0"/>
              <a:t>”:</a:t>
            </a:r>
          </a:p>
          <a:p>
            <a:pPr lvl="1"/>
            <a:r>
              <a:rPr lang="en-US" i="1" dirty="0" err="1"/>
              <a:t>aws</a:t>
            </a:r>
            <a:r>
              <a:rPr lang="en-US" i="1" dirty="0"/>
              <a:t> kinesis create-stream --stream-name "</a:t>
            </a:r>
            <a:r>
              <a:rPr lang="en-US" i="1" dirty="0" err="1"/>
              <a:t>RootAccess</a:t>
            </a:r>
            <a:r>
              <a:rPr lang="en-US" i="1" dirty="0"/>
              <a:t>" --shard-count 1 </a:t>
            </a:r>
          </a:p>
          <a:p>
            <a:pPr lvl="1"/>
            <a:r>
              <a:rPr lang="en-US" dirty="0"/>
              <a:t>Run this command to see the status: </a:t>
            </a:r>
            <a:r>
              <a:rPr lang="en-US" i="1" dirty="0" err="1"/>
              <a:t>aws</a:t>
            </a:r>
            <a:r>
              <a:rPr lang="en-US" i="1" dirty="0"/>
              <a:t> kinesis describe-stream --stream-name "</a:t>
            </a:r>
            <a:r>
              <a:rPr lang="en-US" i="1" dirty="0" err="1"/>
              <a:t>RootAccess</a:t>
            </a:r>
            <a:r>
              <a:rPr lang="en-US" i="1" dirty="0"/>
              <a:t>” </a:t>
            </a:r>
            <a:r>
              <a:rPr lang="en-US" dirty="0"/>
              <a:t>and get the ‘</a:t>
            </a:r>
            <a:r>
              <a:rPr lang="en-US" dirty="0" err="1"/>
              <a:t>StreamARN</a:t>
            </a:r>
            <a:r>
              <a:rPr lang="en-US" dirty="0"/>
              <a:t>’</a:t>
            </a:r>
          </a:p>
          <a:p>
            <a:r>
              <a:rPr lang="en-US" dirty="0"/>
              <a:t>Create</a:t>
            </a:r>
            <a:r>
              <a:rPr lang="en-US" b="1" i="1" dirty="0"/>
              <a:t> </a:t>
            </a:r>
            <a:r>
              <a:rPr lang="en-US" b="1" i="1" dirty="0" err="1"/>
              <a:t>CWLtoKinesisRole</a:t>
            </a:r>
            <a:r>
              <a:rPr lang="en-US" b="1" i="1" dirty="0"/>
              <a:t> </a:t>
            </a:r>
            <a:r>
              <a:rPr lang="en-US" dirty="0"/>
              <a:t>IAM Role using </a:t>
            </a:r>
            <a:r>
              <a:rPr lang="en-US" dirty="0" err="1"/>
              <a:t>TrustPolicyForCWL.json</a:t>
            </a:r>
            <a:r>
              <a:rPr lang="en-US" dirty="0"/>
              <a:t> (IAM Role Policy) by running this command:</a:t>
            </a:r>
          </a:p>
          <a:p>
            <a:pPr lvl="1"/>
            <a:r>
              <a:rPr lang="en-US" i="1" dirty="0" err="1"/>
              <a:t>aws</a:t>
            </a:r>
            <a:r>
              <a:rPr lang="en-US" i="1" dirty="0"/>
              <a:t> </a:t>
            </a:r>
            <a:r>
              <a:rPr lang="en-US" i="1" dirty="0" err="1"/>
              <a:t>iam</a:t>
            </a:r>
            <a:r>
              <a:rPr lang="en-US" i="1" dirty="0"/>
              <a:t> create-role --role-name </a:t>
            </a:r>
            <a:r>
              <a:rPr lang="en-US" i="1" dirty="0" err="1"/>
              <a:t>CWLtoKinesisRole</a:t>
            </a:r>
            <a:r>
              <a:rPr lang="en-US" i="1" dirty="0"/>
              <a:t> --assume-role-policy-document file:// ~/</a:t>
            </a:r>
            <a:r>
              <a:rPr lang="en-US" i="1" dirty="0" err="1"/>
              <a:t>TrustPolicyForCWL.json</a:t>
            </a:r>
            <a:r>
              <a:rPr lang="en-US" i="1" dirty="0"/>
              <a:t> </a:t>
            </a:r>
          </a:p>
          <a:p>
            <a:endParaRPr lang="en-US" dirty="0"/>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Kinesis Permissions - </a:t>
            </a:r>
            <a:r>
              <a:rPr lang="en-US" dirty="0" err="1"/>
              <a:t>CWLtoKinesisRole</a:t>
            </a:r>
            <a:endParaRPr lang="en-US" dirty="0"/>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65054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a:t>
            </a:r>
            <a:r>
              <a:rPr lang="en-US" b="1" i="1" dirty="0"/>
              <a:t> FirehosetoS3Role </a:t>
            </a:r>
            <a:r>
              <a:rPr lang="en-US" dirty="0"/>
              <a:t>IAM Role using </a:t>
            </a:r>
            <a:r>
              <a:rPr lang="en-US" dirty="0" err="1"/>
              <a:t>PermissionsForFirehose.json</a:t>
            </a:r>
            <a:r>
              <a:rPr lang="en-US" dirty="0"/>
              <a:t> (IAM Role Policy) by running this command:</a:t>
            </a:r>
          </a:p>
          <a:p>
            <a:pPr lvl="1"/>
            <a:r>
              <a:rPr lang="en-US" i="1" dirty="0" err="1"/>
              <a:t>aws</a:t>
            </a:r>
            <a:r>
              <a:rPr lang="en-US" i="1" dirty="0"/>
              <a:t> </a:t>
            </a:r>
            <a:r>
              <a:rPr lang="en-US" i="1" dirty="0" err="1"/>
              <a:t>iam</a:t>
            </a:r>
            <a:r>
              <a:rPr lang="en-US" i="1" dirty="0"/>
              <a:t> put-role-policy --role-name FirehosetoS3Role --policy-name Permissions-Policy-For-Firehose --policy-document file://</a:t>
            </a:r>
            <a:r>
              <a:rPr lang="en-US" i="1" dirty="0" err="1"/>
              <a:t>PermissionsForFirehose.json</a:t>
            </a:r>
            <a:endParaRPr lang="en-US" i="1" dirty="0"/>
          </a:p>
          <a:p>
            <a:endParaRPr lang="en-US" dirty="0"/>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Kinesis Permissions </a:t>
            </a:r>
            <a:r>
              <a:rPr lang="mr-IN" dirty="0"/>
              <a:t>–</a:t>
            </a:r>
            <a:r>
              <a:rPr lang="en-US" dirty="0"/>
              <a:t> FirehosetoS3Role</a:t>
            </a:r>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199190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CloudWatch to Kinesis Stream</a:t>
            </a:r>
          </a:p>
        </p:txBody>
      </p:sp>
      <p:sp>
        <p:nvSpPr>
          <p:cNvPr id="3" name="Subtitle 2"/>
          <p:cNvSpPr>
            <a:spLocks noGrp="1"/>
          </p:cNvSpPr>
          <p:nvPr>
            <p:ph type="subTitle" idx="1"/>
          </p:nvPr>
        </p:nvSpPr>
        <p:spPr/>
        <p:txBody>
          <a:bodyPr/>
          <a:lstStyle/>
          <a:p>
            <a:r>
              <a:rPr lang="en-US" dirty="0"/>
              <a:t>This covers CloudWatch Logs, like VPC Flow Logs or logs from the CloudWatch agent, not the metrics from </a:t>
            </a:r>
            <a:r>
              <a:rPr lang="en-US" dirty="0" err="1"/>
              <a:t>cloudwatch</a:t>
            </a:r>
            <a:r>
              <a:rPr lang="en-US" dirty="0"/>
              <a:t>.</a:t>
            </a:r>
          </a:p>
        </p:txBody>
      </p:sp>
    </p:spTree>
    <p:extLst>
      <p:ext uri="{BB962C8B-B14F-4D97-AF65-F5344CB8AC3E}">
        <p14:creationId xmlns:p14="http://schemas.microsoft.com/office/powerpoint/2010/main" val="22529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049" y="741016"/>
            <a:ext cx="8459904" cy="3467436"/>
          </a:xfrm>
        </p:spPr>
        <p:txBody>
          <a:bodyPr/>
          <a:lstStyle/>
          <a:p>
            <a:r>
              <a:rPr lang="en-US" dirty="0"/>
              <a:t>Prerequisites for Splunk and AWS</a:t>
            </a:r>
          </a:p>
          <a:p>
            <a:r>
              <a:rPr lang="en-US" dirty="0"/>
              <a:t>Setting up Kinesis Firehose requires configuring AWS to send events into the Firehose.</a:t>
            </a:r>
          </a:p>
          <a:p>
            <a:r>
              <a:rPr lang="en-US" dirty="0"/>
              <a:t>Splunk requires that you install the Technology Add-on (TA) on the systems with the HEC enabled (e.g. Indexers in a distributed environment).</a:t>
            </a:r>
          </a:p>
          <a:p>
            <a:r>
              <a:rPr lang="en-US" dirty="0"/>
              <a:t>Create a role with permissions to write to S3, execute Lambda and have access to Kinesis Firehose and streams</a:t>
            </a:r>
          </a:p>
          <a:p>
            <a:r>
              <a:rPr lang="en-US" dirty="0"/>
              <a:t>Enable HEC with: </a:t>
            </a:r>
          </a:p>
          <a:p>
            <a:pPr lvl="1"/>
            <a:r>
              <a:rPr lang="en-US" dirty="0"/>
              <a:t>A third party signed server SSL Cert. Certificates signed by AWS Certificate Manager will work</a:t>
            </a:r>
          </a:p>
          <a:p>
            <a:pPr lvl="1"/>
            <a:r>
              <a:rPr lang="en-US" dirty="0"/>
              <a:t>Indexer Acknowledgement enabled on the HEC endpoint</a:t>
            </a:r>
          </a:p>
          <a:p>
            <a:pPr lvl="1"/>
            <a:r>
              <a:rPr lang="en-US" dirty="0"/>
              <a:t>Set </a:t>
            </a:r>
            <a:r>
              <a:rPr lang="en-US" dirty="0" err="1"/>
              <a:t>sourcetype</a:t>
            </a:r>
            <a:r>
              <a:rPr lang="en-US" dirty="0"/>
              <a:t> for HEC token, use </a:t>
            </a:r>
            <a:r>
              <a:rPr lang="en-US" dirty="0" err="1"/>
              <a:t>aws:firehose:json</a:t>
            </a:r>
            <a:r>
              <a:rPr lang="en-US" dirty="0"/>
              <a:t> for generic JSON data collection or enter the </a:t>
            </a:r>
            <a:r>
              <a:rPr lang="en-US" dirty="0" err="1"/>
              <a:t>sourcetype</a:t>
            </a:r>
            <a:r>
              <a:rPr lang="en-US" dirty="0"/>
              <a:t> if known (e.g. </a:t>
            </a:r>
            <a:r>
              <a:rPr lang="en-US" dirty="0" err="1"/>
              <a:t>aws:cloudwatchlogs:vpcflow</a:t>
            </a:r>
            <a:r>
              <a:rPr lang="en-US" dirty="0"/>
              <a:t>)</a:t>
            </a:r>
          </a:p>
          <a:p>
            <a:r>
              <a:rPr lang="en-US" dirty="0"/>
              <a:t>Load Balancer (ELB only) Setup for BYOL Setup</a:t>
            </a:r>
          </a:p>
        </p:txBody>
      </p:sp>
      <p:sp>
        <p:nvSpPr>
          <p:cNvPr id="3" name="Title 2"/>
          <p:cNvSpPr>
            <a:spLocks noGrp="1"/>
          </p:cNvSpPr>
          <p:nvPr>
            <p:ph type="title"/>
          </p:nvPr>
        </p:nvSpPr>
        <p:spPr/>
        <p:txBody>
          <a:bodyPr/>
          <a:lstStyle/>
          <a:p>
            <a:r>
              <a:rPr lang="en-US" dirty="0"/>
              <a:t>Kinesis Firehose Overview Steps</a:t>
            </a:r>
          </a:p>
        </p:txBody>
      </p:sp>
    </p:spTree>
    <p:extLst>
      <p:ext uri="{BB962C8B-B14F-4D97-AF65-F5344CB8AC3E}">
        <p14:creationId xmlns:p14="http://schemas.microsoft.com/office/powerpoint/2010/main" val="213459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Attach IAM Permissions (</a:t>
            </a:r>
            <a:r>
              <a:rPr lang="en-US" dirty="0" err="1"/>
              <a:t>PermissionsForCWL.json</a:t>
            </a:r>
            <a:r>
              <a:rPr lang="en-US" dirty="0"/>
              <a:t>) to the </a:t>
            </a:r>
            <a:r>
              <a:rPr lang="en-US" b="1" i="1" dirty="0" err="1"/>
              <a:t>CWLtoKinesisRole</a:t>
            </a:r>
            <a:r>
              <a:rPr lang="en-US" dirty="0"/>
              <a:t> IAM role by running this command:</a:t>
            </a:r>
          </a:p>
          <a:p>
            <a:pPr lvl="1"/>
            <a:r>
              <a:rPr lang="en-US" i="1" dirty="0" err="1"/>
              <a:t>aws</a:t>
            </a:r>
            <a:r>
              <a:rPr lang="en-US" i="1" dirty="0"/>
              <a:t> </a:t>
            </a:r>
            <a:r>
              <a:rPr lang="en-US" i="1" dirty="0" err="1"/>
              <a:t>iam</a:t>
            </a:r>
            <a:r>
              <a:rPr lang="en-US" i="1" dirty="0"/>
              <a:t> put-role-policy --role-name </a:t>
            </a:r>
            <a:r>
              <a:rPr lang="en-US" i="1" dirty="0" err="1"/>
              <a:t>CWLtoKinesisRole</a:t>
            </a:r>
            <a:r>
              <a:rPr lang="en-US" i="1" dirty="0"/>
              <a:t> --policy-name Permissions-Policy- For-CWL --policy-document file://~/</a:t>
            </a:r>
            <a:r>
              <a:rPr lang="en-US" i="1" dirty="0" err="1"/>
              <a:t>PermissionsForCWL.json</a:t>
            </a:r>
            <a:r>
              <a:rPr lang="en-US" i="1" dirty="0"/>
              <a:t> </a:t>
            </a:r>
            <a:endParaRPr lang="en-US" dirty="0"/>
          </a:p>
          <a:p>
            <a:r>
              <a:rPr lang="en-US" dirty="0"/>
              <a:t>Once the Kinesis Stream is active and you have created all the roles, then run the following command:</a:t>
            </a:r>
          </a:p>
          <a:p>
            <a:pPr lvl="1"/>
            <a:r>
              <a:rPr lang="en-US" i="1" dirty="0" err="1"/>
              <a:t>aws</a:t>
            </a:r>
            <a:r>
              <a:rPr lang="en-US" i="1" dirty="0"/>
              <a:t> logs put-subscription-filter \</a:t>
            </a:r>
            <a:br>
              <a:rPr lang="en-US" i="1" dirty="0"/>
            </a:br>
            <a:r>
              <a:rPr lang="en-US" i="1" dirty="0"/>
              <a:t>--log-group-name "CloudTrail" \</a:t>
            </a:r>
            <a:br>
              <a:rPr lang="en-US" i="1" dirty="0"/>
            </a:br>
            <a:r>
              <a:rPr lang="en-US" i="1" dirty="0"/>
              <a:t>--filter-name "</a:t>
            </a:r>
            <a:r>
              <a:rPr lang="en-US" i="1" dirty="0" err="1"/>
              <a:t>RootAccess</a:t>
            </a:r>
            <a:r>
              <a:rPr lang="en-US" i="1" dirty="0"/>
              <a:t>" \</a:t>
            </a:r>
            <a:br>
              <a:rPr lang="en-US" i="1" dirty="0"/>
            </a:br>
            <a:r>
              <a:rPr lang="en-US" i="1" dirty="0"/>
              <a:t>--filter-pattern "{$.</a:t>
            </a:r>
            <a:r>
              <a:rPr lang="en-US" i="1" dirty="0" err="1"/>
              <a:t>userIdentity.type</a:t>
            </a:r>
            <a:r>
              <a:rPr lang="en-US" i="1" dirty="0"/>
              <a:t> = Root}" \</a:t>
            </a:r>
            <a:br>
              <a:rPr lang="en-US" i="1" dirty="0"/>
            </a:br>
            <a:r>
              <a:rPr lang="en-US" i="1" dirty="0"/>
              <a:t>--destination-</a:t>
            </a:r>
            <a:r>
              <a:rPr lang="en-US" i="1" dirty="0" err="1"/>
              <a:t>arn</a:t>
            </a:r>
            <a:r>
              <a:rPr lang="en-US" i="1" dirty="0"/>
              <a:t> "arn:aws:kinesis:us-east-1:</a:t>
            </a:r>
            <a:r>
              <a:rPr lang="en-US" b="1" i="1" u="sng" dirty="0"/>
              <a:t>123456789012</a:t>
            </a:r>
            <a:r>
              <a:rPr lang="en-US" i="1" dirty="0"/>
              <a:t>:stream/</a:t>
            </a:r>
            <a:r>
              <a:rPr lang="en-US" i="1" dirty="0" err="1"/>
              <a:t>RootAccess</a:t>
            </a:r>
            <a:r>
              <a:rPr lang="en-US" i="1" dirty="0"/>
              <a:t>" \ --role-</a:t>
            </a:r>
            <a:r>
              <a:rPr lang="en-US" i="1" dirty="0" err="1"/>
              <a:t>arn</a:t>
            </a:r>
            <a:r>
              <a:rPr lang="en-US" i="1" dirty="0"/>
              <a:t> "</a:t>
            </a:r>
            <a:r>
              <a:rPr lang="en-US" i="1" dirty="0" err="1"/>
              <a:t>arn:aws:iam</a:t>
            </a:r>
            <a:r>
              <a:rPr lang="en-US" i="1" dirty="0"/>
              <a:t>::</a:t>
            </a:r>
            <a:r>
              <a:rPr lang="en-US" b="1" i="1" u="sng" dirty="0"/>
              <a:t>123456789012</a:t>
            </a:r>
            <a:r>
              <a:rPr lang="en-US" i="1" dirty="0"/>
              <a:t>:role/</a:t>
            </a:r>
            <a:r>
              <a:rPr lang="en-US" i="1" dirty="0" err="1"/>
              <a:t>CWLtoKinesisRole</a:t>
            </a:r>
            <a:r>
              <a:rPr lang="en-US" i="1" dirty="0"/>
              <a:t>" </a:t>
            </a:r>
          </a:p>
          <a:p>
            <a:r>
              <a:rPr lang="en-US" dirty="0"/>
              <a:t>Replace </a:t>
            </a:r>
            <a:r>
              <a:rPr lang="en-US" i="1" dirty="0"/>
              <a:t>123456789012 </a:t>
            </a:r>
            <a:r>
              <a:rPr lang="en-US" dirty="0"/>
              <a:t>with your AWS Account ID</a:t>
            </a:r>
          </a:p>
          <a:p>
            <a:endParaRPr lang="en-US" dirty="0"/>
          </a:p>
          <a:p>
            <a:pPr marL="0" indent="0">
              <a:buNone/>
            </a:pPr>
            <a:endParaRPr lang="en-US" dirty="0"/>
          </a:p>
          <a:p>
            <a:pPr marL="0" indent="0">
              <a:buNone/>
            </a:pPr>
            <a:endParaRPr lang="en-US" dirty="0"/>
          </a:p>
          <a:p>
            <a:endParaRPr lang="en-US" dirty="0"/>
          </a:p>
        </p:txBody>
      </p:sp>
      <p:sp>
        <p:nvSpPr>
          <p:cNvPr id="3" name="Title 2"/>
          <p:cNvSpPr>
            <a:spLocks noGrp="1"/>
          </p:cNvSpPr>
          <p:nvPr>
            <p:ph type="title"/>
          </p:nvPr>
        </p:nvSpPr>
        <p:spPr/>
        <p:txBody>
          <a:bodyPr/>
          <a:lstStyle/>
          <a:p>
            <a:r>
              <a:rPr lang="en-US" dirty="0"/>
              <a:t>Send CloudWatch Logs to Kinesis Stream</a:t>
            </a:r>
          </a:p>
        </p:txBody>
      </p:sp>
      <p:sp>
        <p:nvSpPr>
          <p:cNvPr id="4" name="Subtitle 3"/>
          <p:cNvSpPr>
            <a:spLocks noGrp="1"/>
          </p:cNvSpPr>
          <p:nvPr>
            <p:ph type="subTitle" idx="12"/>
          </p:nvPr>
        </p:nvSpPr>
        <p:spPr/>
        <p:txBody>
          <a:bodyPr/>
          <a:lstStyle/>
          <a:p>
            <a:r>
              <a:rPr lang="en-US" sz="1400" dirty="0">
                <a:hlinkClick r:id="rId2"/>
              </a:rPr>
              <a:t>http://docs.aws.amazon.com/AmazonCloudWatch/latest/logs/cwl-ug.pdf#SubscriptionFilters</a:t>
            </a:r>
            <a:r>
              <a:rPr lang="en-US" sz="1400" dirty="0"/>
              <a:t> </a:t>
            </a:r>
          </a:p>
        </p:txBody>
      </p:sp>
    </p:spTree>
    <p:extLst>
      <p:ext uri="{BB962C8B-B14F-4D97-AF65-F5344CB8AC3E}">
        <p14:creationId xmlns:p14="http://schemas.microsoft.com/office/powerpoint/2010/main" val="125369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 Data using Lambda Function</a:t>
            </a:r>
          </a:p>
        </p:txBody>
      </p:sp>
      <p:sp>
        <p:nvSpPr>
          <p:cNvPr id="3" name="Subtitle 2"/>
          <p:cNvSpPr>
            <a:spLocks noGrp="1"/>
          </p:cNvSpPr>
          <p:nvPr>
            <p:ph type="subTitle" idx="1"/>
          </p:nvPr>
        </p:nvSpPr>
        <p:spPr/>
        <p:txBody>
          <a:bodyPr/>
          <a:lstStyle/>
          <a:p>
            <a:r>
              <a:rPr lang="en-US" dirty="0"/>
              <a:t>Some data types coming from CloudWatch Logs, like </a:t>
            </a:r>
            <a:r>
              <a:rPr lang="en-US" dirty="0" err="1"/>
              <a:t>VPCFlow</a:t>
            </a:r>
            <a:r>
              <a:rPr lang="en-US" dirty="0"/>
              <a:t>, require transformation in order to be accepted by Splunk.</a:t>
            </a:r>
          </a:p>
        </p:txBody>
      </p:sp>
    </p:spTree>
    <p:extLst>
      <p:ext uri="{BB962C8B-B14F-4D97-AF65-F5344CB8AC3E}">
        <p14:creationId xmlns:p14="http://schemas.microsoft.com/office/powerpoint/2010/main" val="208599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Create Lambda function using the Splunk Blue Print </a:t>
            </a:r>
            <a:r>
              <a:rPr lang="en-US" b="1" i="1" dirty="0"/>
              <a:t>‘kinesis-firehose-</a:t>
            </a:r>
            <a:r>
              <a:rPr lang="en-US" b="1" i="1" dirty="0" err="1"/>
              <a:t>cloudwatch</a:t>
            </a:r>
            <a:r>
              <a:rPr lang="en-US" b="1" i="1" dirty="0"/>
              <a:t>-logs-processor’ , name it ’</a:t>
            </a:r>
            <a:r>
              <a:rPr lang="en-US" b="1" i="1" dirty="0" err="1"/>
              <a:t>FirehoseVPC</a:t>
            </a:r>
            <a:r>
              <a:rPr lang="en-US" b="1" i="1" dirty="0"/>
              <a:t>’</a:t>
            </a:r>
          </a:p>
          <a:p>
            <a:r>
              <a:rPr lang="en-US" dirty="0"/>
              <a:t>Enable Trust Relationship for existing role </a:t>
            </a:r>
            <a:r>
              <a:rPr lang="en-US" b="1" i="1" dirty="0"/>
              <a:t>FirehosetoS3Role </a:t>
            </a:r>
            <a:r>
              <a:rPr lang="en-US" dirty="0"/>
              <a:t>to execute Lambda functions by running this command:</a:t>
            </a:r>
          </a:p>
          <a:p>
            <a:pPr lvl="1"/>
            <a:r>
              <a:rPr lang="en-US" dirty="0" err="1"/>
              <a:t>aws</a:t>
            </a:r>
            <a:r>
              <a:rPr lang="en-US" dirty="0"/>
              <a:t> </a:t>
            </a:r>
            <a:r>
              <a:rPr lang="en-US" dirty="0" err="1"/>
              <a:t>iam</a:t>
            </a:r>
            <a:r>
              <a:rPr lang="en-US" dirty="0"/>
              <a:t> update-assume-role-policy --role-name FirehosetoS3Role --policy-document file://</a:t>
            </a:r>
            <a:r>
              <a:rPr lang="en-US" dirty="0" err="1"/>
              <a:t>LambdaTrustPolicy.json</a:t>
            </a:r>
            <a:endParaRPr lang="en-US" dirty="0"/>
          </a:p>
          <a:p>
            <a:pPr marL="0" indent="0">
              <a:buNone/>
            </a:pPr>
            <a:r>
              <a:rPr lang="en-US" sz="1200" dirty="0"/>
              <a:t>{ </a:t>
            </a:r>
          </a:p>
          <a:p>
            <a:pPr marL="0" indent="0">
              <a:buNone/>
            </a:pPr>
            <a:r>
              <a:rPr lang="en-US" sz="1200" dirty="0"/>
              <a:t>"Statement": </a:t>
            </a:r>
          </a:p>
          <a:p>
            <a:pPr marL="0" indent="0">
              <a:buNone/>
            </a:pPr>
            <a:r>
              <a:rPr lang="en-US" sz="1200" dirty="0"/>
              <a:t>	{ "Effect": </a:t>
            </a:r>
          </a:p>
          <a:p>
            <a:pPr marL="0" indent="0">
              <a:buNone/>
            </a:pPr>
            <a:r>
              <a:rPr lang="en-US" sz="1200" dirty="0"/>
              <a:t>	  "Allow", </a:t>
            </a:r>
          </a:p>
          <a:p>
            <a:pPr marL="0" indent="0">
              <a:buNone/>
            </a:pPr>
            <a:r>
              <a:rPr lang="en-US" sz="1200" dirty="0"/>
              <a:t>		"Principal": { "Service": ”</a:t>
            </a:r>
            <a:r>
              <a:rPr lang="en-US" sz="1200" dirty="0" err="1"/>
              <a:t>lambda.amazonaws.com</a:t>
            </a:r>
            <a:r>
              <a:rPr lang="en-US" sz="1200" dirty="0"/>
              <a:t>" }, </a:t>
            </a:r>
          </a:p>
          <a:p>
            <a:pPr marL="0" indent="0">
              <a:buNone/>
            </a:pPr>
            <a:r>
              <a:rPr lang="en-US" sz="1200" dirty="0"/>
              <a:t>	"Action": "</a:t>
            </a:r>
            <a:r>
              <a:rPr lang="en-US" sz="1200" dirty="0" err="1"/>
              <a:t>sts:AssumeRole</a:t>
            </a:r>
            <a:r>
              <a:rPr lang="en-US" sz="1200" dirty="0"/>
              <a:t>" } </a:t>
            </a:r>
          </a:p>
          <a:p>
            <a:pPr marL="0" indent="0">
              <a:buNone/>
            </a:pPr>
            <a:r>
              <a:rPr lang="en-US" sz="1200" dirty="0"/>
              <a:t>} </a:t>
            </a:r>
          </a:p>
        </p:txBody>
      </p:sp>
      <p:sp>
        <p:nvSpPr>
          <p:cNvPr id="3" name="Title 2"/>
          <p:cNvSpPr>
            <a:spLocks noGrp="1"/>
          </p:cNvSpPr>
          <p:nvPr>
            <p:ph type="title"/>
          </p:nvPr>
        </p:nvSpPr>
        <p:spPr/>
        <p:txBody>
          <a:bodyPr/>
          <a:lstStyle/>
          <a:p>
            <a:r>
              <a:rPr lang="en-US" dirty="0"/>
              <a:t>Transforming Data from CW Logs with Lambda</a:t>
            </a:r>
          </a:p>
        </p:txBody>
      </p:sp>
      <p:sp>
        <p:nvSpPr>
          <p:cNvPr id="4" name="Subtitle 3"/>
          <p:cNvSpPr>
            <a:spLocks noGrp="1"/>
          </p:cNvSpPr>
          <p:nvPr>
            <p:ph type="subTitle" idx="12"/>
          </p:nvPr>
        </p:nvSpPr>
        <p:spPr/>
        <p:txBody>
          <a:bodyPr/>
          <a:lstStyle/>
          <a:p>
            <a:r>
              <a:rPr lang="en-US" dirty="0"/>
              <a:t>This is specific to </a:t>
            </a:r>
            <a:r>
              <a:rPr lang="en-US" dirty="0" err="1"/>
              <a:t>VPCFlow</a:t>
            </a:r>
            <a:r>
              <a:rPr lang="en-US" dirty="0"/>
              <a:t> Logs</a:t>
            </a:r>
          </a:p>
        </p:txBody>
      </p:sp>
    </p:spTree>
    <p:extLst>
      <p:ext uri="{BB962C8B-B14F-4D97-AF65-F5344CB8AC3E}">
        <p14:creationId xmlns:p14="http://schemas.microsoft.com/office/powerpoint/2010/main" val="210713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Stream to Kinesis Firehose (Splunk Destination)</a:t>
            </a:r>
          </a:p>
        </p:txBody>
      </p:sp>
      <p:sp>
        <p:nvSpPr>
          <p:cNvPr id="3" name="Subtitle 2"/>
          <p:cNvSpPr>
            <a:spLocks noGrp="1"/>
          </p:cNvSpPr>
          <p:nvPr>
            <p:ph type="subTitle" idx="1"/>
          </p:nvPr>
        </p:nvSpPr>
        <p:spPr/>
        <p:txBody>
          <a:bodyPr/>
          <a:lstStyle/>
          <a:p>
            <a:r>
              <a:rPr lang="en-US" dirty="0">
                <a:hlinkClick r:id="rId2"/>
              </a:rPr>
              <a:t>http://docs.aws.amazon.com/firehose/latest/dev/writing-with-kinesis-streams.html</a:t>
            </a:r>
            <a:r>
              <a:rPr lang="en-US" dirty="0"/>
              <a:t> </a:t>
            </a:r>
          </a:p>
          <a:p>
            <a:r>
              <a:rPr lang="en-US" dirty="0"/>
              <a:t> </a:t>
            </a:r>
          </a:p>
        </p:txBody>
      </p:sp>
    </p:spTree>
    <p:extLst>
      <p:ext uri="{BB962C8B-B14F-4D97-AF65-F5344CB8AC3E}">
        <p14:creationId xmlns:p14="http://schemas.microsoft.com/office/powerpoint/2010/main" val="48541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1035050"/>
            <a:ext cx="3849662" cy="3392488"/>
          </a:xfrm>
        </p:spPr>
      </p:pic>
      <p:sp>
        <p:nvSpPr>
          <p:cNvPr id="6" name="Content Placeholder 5"/>
          <p:cNvSpPr>
            <a:spLocks noGrp="1"/>
          </p:cNvSpPr>
          <p:nvPr>
            <p:ph sz="half" idx="12"/>
          </p:nvPr>
        </p:nvSpPr>
        <p:spPr/>
        <p:txBody>
          <a:bodyPr/>
          <a:lstStyle/>
          <a:p>
            <a:r>
              <a:rPr lang="en-US" dirty="0"/>
              <a:t>Create the new Firehose Delivery Stream</a:t>
            </a:r>
          </a:p>
          <a:p>
            <a:r>
              <a:rPr lang="en-US" dirty="0"/>
              <a:t>Give the Delivery Stream a name (e.g. </a:t>
            </a:r>
            <a:r>
              <a:rPr lang="en-US" dirty="0" err="1"/>
              <a:t>FireHoseDelivery</a:t>
            </a:r>
            <a:r>
              <a:rPr lang="en-US" dirty="0"/>
              <a:t>)</a:t>
            </a:r>
          </a:p>
          <a:p>
            <a:r>
              <a:rPr lang="en-US" dirty="0"/>
              <a:t>Select the Kinesis Stream Source</a:t>
            </a:r>
          </a:p>
          <a:p>
            <a:r>
              <a:rPr lang="en-US" dirty="0"/>
              <a:t>Click Next</a:t>
            </a:r>
          </a:p>
        </p:txBody>
      </p:sp>
      <p:sp>
        <p:nvSpPr>
          <p:cNvPr id="3" name="Title 2"/>
          <p:cNvSpPr>
            <a:spLocks noGrp="1"/>
          </p:cNvSpPr>
          <p:nvPr>
            <p:ph type="title"/>
          </p:nvPr>
        </p:nvSpPr>
        <p:spPr/>
        <p:txBody>
          <a:bodyPr/>
          <a:lstStyle/>
          <a:p>
            <a:r>
              <a:rPr lang="en-US" dirty="0"/>
              <a:t>Create Kinesis Firehose Delivery Stream</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65957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1928571"/>
            <a:ext cx="3849662" cy="1605445"/>
          </a:xfrm>
        </p:spPr>
      </p:pic>
      <p:sp>
        <p:nvSpPr>
          <p:cNvPr id="6" name="Content Placeholder 5"/>
          <p:cNvSpPr>
            <a:spLocks noGrp="1"/>
          </p:cNvSpPr>
          <p:nvPr>
            <p:ph sz="half" idx="12"/>
          </p:nvPr>
        </p:nvSpPr>
        <p:spPr/>
        <p:txBody>
          <a:bodyPr/>
          <a:lstStyle/>
          <a:p>
            <a:r>
              <a:rPr lang="en-US" dirty="0"/>
              <a:t>Some sources need to be transformed before they are able to be sent to the destination</a:t>
            </a:r>
          </a:p>
          <a:p>
            <a:r>
              <a:rPr lang="en-US" dirty="0" err="1"/>
              <a:t>VPCFlow</a:t>
            </a:r>
            <a:r>
              <a:rPr lang="en-US" dirty="0"/>
              <a:t> Logs require a lambda function in order for Splunk to properly index them. </a:t>
            </a:r>
          </a:p>
          <a:p>
            <a:r>
              <a:rPr lang="en-US" dirty="0"/>
              <a:t>The Lambda Blueprint </a:t>
            </a:r>
            <a:r>
              <a:rPr lang="en-US" dirty="0">
                <a:hlinkClick r:id="rId4"/>
              </a:rPr>
              <a:t>kinesis-firehose-cloudwatch-logs-processor</a:t>
            </a:r>
            <a:r>
              <a:rPr lang="en-US" dirty="0"/>
              <a:t> exists for this purpose. Once created, select the function here.</a:t>
            </a:r>
          </a:p>
        </p:txBody>
      </p:sp>
      <p:sp>
        <p:nvSpPr>
          <p:cNvPr id="3" name="Title 2"/>
          <p:cNvSpPr>
            <a:spLocks noGrp="1"/>
          </p:cNvSpPr>
          <p:nvPr>
            <p:ph type="title"/>
          </p:nvPr>
        </p:nvSpPr>
        <p:spPr/>
        <p:txBody>
          <a:bodyPr/>
          <a:lstStyle/>
          <a:p>
            <a:r>
              <a:rPr lang="en-US" dirty="0"/>
              <a:t>Transform Records with Lambda</a:t>
            </a:r>
          </a:p>
        </p:txBody>
      </p:sp>
      <p:sp>
        <p:nvSpPr>
          <p:cNvPr id="4" name="Subtitle 3"/>
          <p:cNvSpPr>
            <a:spLocks noGrp="1"/>
          </p:cNvSpPr>
          <p:nvPr>
            <p:ph type="subTitle" idx="13"/>
          </p:nvPr>
        </p:nvSpPr>
        <p:spPr/>
        <p:txBody>
          <a:bodyPr/>
          <a:lstStyle/>
          <a:p>
            <a:endParaRPr lang="en-US" dirty="0"/>
          </a:p>
        </p:txBody>
      </p:sp>
    </p:spTree>
    <p:extLst>
      <p:ext uri="{BB962C8B-B14F-4D97-AF65-F5344CB8AC3E}">
        <p14:creationId xmlns:p14="http://schemas.microsoft.com/office/powerpoint/2010/main" val="110004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06827" y="1115879"/>
            <a:ext cx="4231565" cy="3192650"/>
          </a:xfrm>
        </p:spPr>
      </p:pic>
      <p:sp>
        <p:nvSpPr>
          <p:cNvPr id="6" name="Content Placeholder 5"/>
          <p:cNvSpPr>
            <a:spLocks noGrp="1"/>
          </p:cNvSpPr>
          <p:nvPr>
            <p:ph sz="half" idx="12"/>
          </p:nvPr>
        </p:nvSpPr>
        <p:spPr/>
        <p:txBody>
          <a:bodyPr/>
          <a:lstStyle/>
          <a:p>
            <a:r>
              <a:rPr lang="en-US" dirty="0"/>
              <a:t>Make sure to increase the timeout period from the default 3 seconds to at least 1 minute</a:t>
            </a:r>
          </a:p>
          <a:p>
            <a:r>
              <a:rPr lang="en-US" dirty="0"/>
              <a:t>Click Next</a:t>
            </a:r>
          </a:p>
        </p:txBody>
      </p:sp>
      <p:sp>
        <p:nvSpPr>
          <p:cNvPr id="3" name="Title 2"/>
          <p:cNvSpPr>
            <a:spLocks noGrp="1"/>
          </p:cNvSpPr>
          <p:nvPr>
            <p:ph type="title"/>
          </p:nvPr>
        </p:nvSpPr>
        <p:spPr/>
        <p:txBody>
          <a:bodyPr/>
          <a:lstStyle/>
          <a:p>
            <a:r>
              <a:rPr lang="en-US" dirty="0"/>
              <a:t>Transform Records with Lambda</a:t>
            </a:r>
          </a:p>
        </p:txBody>
      </p:sp>
      <p:sp>
        <p:nvSpPr>
          <p:cNvPr id="4" name="Subtitle 3"/>
          <p:cNvSpPr>
            <a:spLocks noGrp="1"/>
          </p:cNvSpPr>
          <p:nvPr>
            <p:ph type="subTitle" idx="13"/>
          </p:nvPr>
        </p:nvSpPr>
        <p:spPr/>
        <p:txBody>
          <a:bodyPr/>
          <a:lstStyle/>
          <a:p>
            <a:endParaRPr lang="en-US" dirty="0"/>
          </a:p>
        </p:txBody>
      </p:sp>
    </p:spTree>
    <p:extLst>
      <p:ext uri="{BB962C8B-B14F-4D97-AF65-F5344CB8AC3E}">
        <p14:creationId xmlns:p14="http://schemas.microsoft.com/office/powerpoint/2010/main" val="201192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CC07B-A8C6-9F4C-A97C-46A79C242A6C}"/>
              </a:ext>
            </a:extLst>
          </p:cNvPr>
          <p:cNvSpPr>
            <a:spLocks noGrp="1"/>
          </p:cNvSpPr>
          <p:nvPr>
            <p:ph type="title"/>
          </p:nvPr>
        </p:nvSpPr>
        <p:spPr/>
        <p:txBody>
          <a:bodyPr/>
          <a:lstStyle/>
          <a:p>
            <a:r>
              <a:rPr lang="en-US" dirty="0"/>
              <a:t>CloudTrail to CloudWatch Events</a:t>
            </a:r>
          </a:p>
        </p:txBody>
      </p:sp>
      <p:sp>
        <p:nvSpPr>
          <p:cNvPr id="3" name="Subtitle 2">
            <a:extLst>
              <a:ext uri="{FF2B5EF4-FFF2-40B4-BE49-F238E27FC236}">
                <a16:creationId xmlns:a16="http://schemas.microsoft.com/office/drawing/2014/main" id="{3C634A5C-87D1-7B4C-8893-EEFCFDEE32FE}"/>
              </a:ext>
            </a:extLst>
          </p:cNvPr>
          <p:cNvSpPr>
            <a:spLocks noGrp="1"/>
          </p:cNvSpPr>
          <p:nvPr>
            <p:ph type="subTitle" idx="1"/>
          </p:nvPr>
        </p:nvSpPr>
        <p:spPr/>
        <p:txBody>
          <a:bodyPr/>
          <a:lstStyle/>
          <a:p>
            <a:r>
              <a:rPr lang="en-US" dirty="0"/>
              <a:t>Sending API Calls made by CloudTrail to CloudWatch Events</a:t>
            </a:r>
          </a:p>
        </p:txBody>
      </p:sp>
    </p:spTree>
    <p:extLst>
      <p:ext uri="{BB962C8B-B14F-4D97-AF65-F5344CB8AC3E}">
        <p14:creationId xmlns:p14="http://schemas.microsoft.com/office/powerpoint/2010/main" val="384203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ell phone&#10;&#10;Description automatically generated">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1313" y="1615720"/>
            <a:ext cx="4013200" cy="2231148"/>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Open CloudWatch and click Get Started </a:t>
            </a:r>
          </a:p>
          <a:p>
            <a:r>
              <a:rPr lang="en-US" dirty="0"/>
              <a:t>Navigate to the Events along the left-hand side</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Setup CloudTrail to Send API Calls to CW Events</a:t>
            </a:r>
          </a:p>
        </p:txBody>
      </p:sp>
      <p:sp>
        <p:nvSpPr>
          <p:cNvPr id="6" name="Subtitle 5">
            <a:extLst>
              <a:ext uri="{FF2B5EF4-FFF2-40B4-BE49-F238E27FC236}">
                <a16:creationId xmlns:a16="http://schemas.microsoft.com/office/drawing/2014/main" id="{9C00DEA1-504D-AD4C-8A39-C98DE9F205AA}"/>
              </a:ext>
            </a:extLst>
          </p:cNvPr>
          <p:cNvSpPr>
            <a:spLocks noGrp="1"/>
          </p:cNvSpPr>
          <p:nvPr>
            <p:ph type="subTitle" idx="13"/>
          </p:nvPr>
        </p:nvSpPr>
        <p:spPr/>
        <p:txBody>
          <a:bodyPr/>
          <a:lstStyle/>
          <a:p>
            <a:r>
              <a:rPr lang="en-US" dirty="0"/>
              <a:t>This is how you get CloudTrail Data into Splunk via Kinesis Firehose</a:t>
            </a:r>
          </a:p>
        </p:txBody>
      </p:sp>
    </p:spTree>
    <p:extLst>
      <p:ext uri="{BB962C8B-B14F-4D97-AF65-F5344CB8AC3E}">
        <p14:creationId xmlns:p14="http://schemas.microsoft.com/office/powerpoint/2010/main" val="308610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62995" y="1615720"/>
            <a:ext cx="3569836" cy="2231148"/>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Create the new rule</a:t>
            </a:r>
          </a:p>
          <a:p>
            <a:r>
              <a:rPr lang="en-US" dirty="0"/>
              <a:t>Select Event Pattern</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a:t>
            </a:r>
          </a:p>
        </p:txBody>
      </p:sp>
      <p:sp>
        <p:nvSpPr>
          <p:cNvPr id="6" name="Subtitle 5">
            <a:extLst>
              <a:ext uri="{FF2B5EF4-FFF2-40B4-BE49-F238E27FC236}">
                <a16:creationId xmlns:a16="http://schemas.microsoft.com/office/drawing/2014/main" id="{9C00DEA1-504D-AD4C-8A39-C98DE9F205AA}"/>
              </a:ext>
            </a:extLst>
          </p:cNvPr>
          <p:cNvSpPr>
            <a:spLocks noGrp="1"/>
          </p:cNvSpPr>
          <p:nvPr>
            <p:ph type="subTitle" idx="13"/>
          </p:nvPr>
        </p:nvSpPr>
        <p:spPr/>
        <p:txBody>
          <a:bodyPr/>
          <a:lstStyle/>
          <a:p>
            <a:r>
              <a:rPr lang="en-US" dirty="0"/>
              <a:t>Create a new rule to send your CloudTrail API Calls to Splunk via KDF</a:t>
            </a:r>
          </a:p>
        </p:txBody>
      </p:sp>
    </p:spTree>
    <p:extLst>
      <p:ext uri="{BB962C8B-B14F-4D97-AF65-F5344CB8AC3E}">
        <p14:creationId xmlns:p14="http://schemas.microsoft.com/office/powerpoint/2010/main" val="192428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342900" indent="-342900">
              <a:buFont typeface="Arial" panose="020B0604020202020204" pitchFamily="34" charset="0"/>
              <a:buChar char="•"/>
            </a:pPr>
            <a:r>
              <a:rPr lang="en-US" dirty="0"/>
              <a:t>Splunk Version 6.6+</a:t>
            </a:r>
          </a:p>
          <a:p>
            <a:pPr marL="342900" indent="-342900">
              <a:buFont typeface="Arial" panose="020B0604020202020204" pitchFamily="34" charset="0"/>
              <a:buChar char="•"/>
            </a:pPr>
            <a:r>
              <a:rPr lang="en-US" dirty="0"/>
              <a:t>Server Signed SSL Certificate (for sending directly to indexer)</a:t>
            </a:r>
          </a:p>
          <a:p>
            <a:pPr marL="342900" indent="-342900">
              <a:buFont typeface="Arial" panose="020B0604020202020204" pitchFamily="34" charset="0"/>
              <a:buChar char="•"/>
            </a:pPr>
            <a:r>
              <a:rPr lang="en-US" dirty="0"/>
              <a:t>Valid HEC URL and Token with indexer acknowledgment enabled</a:t>
            </a:r>
          </a:p>
          <a:p>
            <a:pPr marL="342900" indent="-342900">
              <a:buFont typeface="Arial" panose="020B0604020202020204" pitchFamily="34" charset="0"/>
              <a:buChar char="•"/>
            </a:pPr>
            <a:r>
              <a:rPr lang="en-US" dirty="0"/>
              <a:t>AWS ELB with certificate added to ACM (Amazon Certificate Management)</a:t>
            </a:r>
          </a:p>
          <a:p>
            <a:pPr marL="342900" indent="-342900">
              <a:buFont typeface="Arial" panose="020B0604020202020204" pitchFamily="34" charset="0"/>
              <a:buChar char="•"/>
            </a:pPr>
            <a:r>
              <a:rPr lang="en-US" dirty="0"/>
              <a:t>Splunk TA for Kinesis Firehose installed on Indexers</a:t>
            </a:r>
          </a:p>
          <a:p>
            <a:pPr marL="342900" indent="-342900">
              <a:buFont typeface="Arial" panose="020B0604020202020204" pitchFamily="34" charset="0"/>
              <a:buChar char="•"/>
            </a:pPr>
            <a:r>
              <a:rPr lang="en-US" dirty="0"/>
              <a:t>Non-Splunk Cloud Customers configure </a:t>
            </a:r>
            <a:r>
              <a:rPr lang="en-US" dirty="0" err="1"/>
              <a:t>inputs.conf</a:t>
            </a:r>
            <a:r>
              <a:rPr lang="en-US" dirty="0"/>
              <a:t> with these guidelines: </a:t>
            </a:r>
            <a:r>
              <a:rPr lang="en-US" dirty="0">
                <a:hlinkClick r:id="rId2"/>
              </a:rPr>
              <a:t>http://docs.splunk.com/Documentation/AddOns/released/Firehose/ConfigureHECdistributed</a:t>
            </a:r>
            <a:r>
              <a:rPr lang="en-US" dirty="0"/>
              <a:t> </a:t>
            </a:r>
          </a:p>
          <a:p>
            <a:pPr marL="342900" indent="-342900">
              <a:buFont typeface="Arial" panose="020B0604020202020204" pitchFamily="34" charset="0"/>
              <a:buChar char="•"/>
            </a:pPr>
            <a:r>
              <a:rPr lang="en-US" dirty="0" err="1"/>
              <a:t>ackIdleCleanup</a:t>
            </a:r>
            <a:r>
              <a:rPr lang="en-US" dirty="0"/>
              <a:t> = true in </a:t>
            </a:r>
            <a:r>
              <a:rPr lang="en-US" dirty="0" err="1">
                <a:hlinkClick r:id="rId3"/>
              </a:rPr>
              <a:t>inputs.conf</a:t>
            </a:r>
            <a:endParaRPr lang="en-US" dirty="0"/>
          </a:p>
          <a:p>
            <a:endParaRPr lang="en-US" dirty="0"/>
          </a:p>
        </p:txBody>
      </p:sp>
      <p:sp>
        <p:nvSpPr>
          <p:cNvPr id="3" name="Title 2"/>
          <p:cNvSpPr>
            <a:spLocks noGrp="1"/>
          </p:cNvSpPr>
          <p:nvPr>
            <p:ph type="title"/>
          </p:nvPr>
        </p:nvSpPr>
        <p:spPr/>
        <p:txBody>
          <a:bodyPr/>
          <a:lstStyle/>
          <a:p>
            <a:r>
              <a:rPr lang="en-US" dirty="0"/>
              <a:t>Prerequisites for Splunk and AWS</a:t>
            </a:r>
            <a:br>
              <a:rPr lang="en-US" dirty="0"/>
            </a:br>
            <a:endParaRPr lang="en-US" dirty="0"/>
          </a:p>
        </p:txBody>
      </p:sp>
      <p:sp>
        <p:nvSpPr>
          <p:cNvPr id="4" name="Subtitle 3"/>
          <p:cNvSpPr>
            <a:spLocks noGrp="1"/>
          </p:cNvSpPr>
          <p:nvPr>
            <p:ph type="subTitle" idx="12"/>
          </p:nvPr>
        </p:nvSpPr>
        <p:spPr/>
        <p:txBody>
          <a:bodyPr/>
          <a:lstStyle/>
          <a:p>
            <a:r>
              <a:rPr lang="en-US" dirty="0"/>
              <a:t>Make sure to setup Splunk and AWS</a:t>
            </a:r>
          </a:p>
        </p:txBody>
      </p:sp>
    </p:spTree>
    <p:extLst>
      <p:ext uri="{BB962C8B-B14F-4D97-AF65-F5344CB8AC3E}">
        <p14:creationId xmlns:p14="http://schemas.microsoft.com/office/powerpoint/2010/main" val="185929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44562" b="19138"/>
          <a:stretch/>
        </p:blipFill>
        <p:spPr>
          <a:xfrm>
            <a:off x="674157" y="1073298"/>
            <a:ext cx="3679821" cy="3354610"/>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Select CloudTrail as the Service Name</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Service Name</a:t>
            </a:r>
          </a:p>
        </p:txBody>
      </p:sp>
    </p:spTree>
    <p:extLst>
      <p:ext uri="{BB962C8B-B14F-4D97-AF65-F5344CB8AC3E}">
        <p14:creationId xmlns:p14="http://schemas.microsoft.com/office/powerpoint/2010/main" val="301485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43277" b="11358"/>
          <a:stretch/>
        </p:blipFill>
        <p:spPr>
          <a:xfrm>
            <a:off x="767031" y="1034716"/>
            <a:ext cx="3586947" cy="3503297"/>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Select AWS API Call via CloudTrail for the event type</a:t>
            </a:r>
          </a:p>
          <a:p>
            <a:r>
              <a:rPr lang="en-US" dirty="0"/>
              <a:t>Do NOT select All Events as this will just send you events about CloudTrail and not the API calls within CloudTrail.</a:t>
            </a:r>
          </a:p>
          <a:p>
            <a:endParaRPr lang="en-US" dirty="0"/>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Event Type</a:t>
            </a:r>
          </a:p>
        </p:txBody>
      </p:sp>
    </p:spTree>
    <p:extLst>
      <p:ext uri="{BB962C8B-B14F-4D97-AF65-F5344CB8AC3E}">
        <p14:creationId xmlns:p14="http://schemas.microsoft.com/office/powerpoint/2010/main" val="418751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67031" y="1877707"/>
            <a:ext cx="3586947" cy="1817315"/>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pPr marL="0" indent="0">
              <a:buNone/>
            </a:pPr>
            <a:r>
              <a:rPr lang="en-US" sz="1200" dirty="0"/>
              <a:t>{</a:t>
            </a:r>
          </a:p>
          <a:p>
            <a:pPr marL="0" indent="0">
              <a:buNone/>
            </a:pPr>
            <a:r>
              <a:rPr lang="en-US" sz="1200" dirty="0"/>
              <a:t>     "source": [ "</a:t>
            </a:r>
            <a:r>
              <a:rPr lang="en-US" sz="1200" dirty="0" err="1"/>
              <a:t>aws.cloudtrail</a:t>
            </a:r>
            <a:r>
              <a:rPr lang="en-US" sz="1200" dirty="0"/>
              <a:t>" </a:t>
            </a:r>
          </a:p>
          <a:p>
            <a:pPr marL="0" indent="0">
              <a:buNone/>
            </a:pPr>
            <a:r>
              <a:rPr lang="en-US" sz="1200" dirty="0"/>
              <a:t>  ], </a:t>
            </a:r>
          </a:p>
          <a:p>
            <a:pPr marL="0" indent="0">
              <a:buNone/>
            </a:pPr>
            <a:r>
              <a:rPr lang="en-US" sz="1200" dirty="0"/>
              <a:t>     "detail-type": [ </a:t>
            </a:r>
          </a:p>
          <a:p>
            <a:pPr marL="0" indent="0">
              <a:buNone/>
            </a:pPr>
            <a:r>
              <a:rPr lang="en-US" sz="1200" dirty="0"/>
              <a:t>       "AWS API Call via CloudTrail" </a:t>
            </a:r>
          </a:p>
          <a:p>
            <a:pPr marL="0" indent="0">
              <a:buNone/>
            </a:pPr>
            <a:r>
              <a:rPr lang="en-US" sz="1200" dirty="0"/>
              <a:t>  ], </a:t>
            </a:r>
          </a:p>
          <a:p>
            <a:pPr marL="0" indent="0">
              <a:buNone/>
            </a:pPr>
            <a:r>
              <a:rPr lang="en-US" sz="1200" dirty="0"/>
              <a:t>     "detail": { </a:t>
            </a:r>
          </a:p>
          <a:p>
            <a:pPr marL="0" indent="0">
              <a:buNone/>
            </a:pPr>
            <a:r>
              <a:rPr lang="en-US" sz="1200" dirty="0"/>
              <a:t>       "</a:t>
            </a:r>
            <a:r>
              <a:rPr lang="en-US" sz="1200" dirty="0" err="1"/>
              <a:t>eventSource</a:t>
            </a:r>
            <a:r>
              <a:rPr lang="en-US" sz="1200" dirty="0"/>
              <a:t>": [ "</a:t>
            </a:r>
            <a:r>
              <a:rPr lang="en-US" sz="1200" dirty="0" err="1"/>
              <a:t>cloudtrail.amazonaws.com</a:t>
            </a:r>
            <a:r>
              <a:rPr lang="en-US" sz="1200" dirty="0"/>
              <a:t>" </a:t>
            </a:r>
          </a:p>
          <a:p>
            <a:pPr marL="0" indent="0">
              <a:buNone/>
            </a:pPr>
            <a:r>
              <a:rPr lang="en-US" sz="1200" dirty="0"/>
              <a:t>  ] </a:t>
            </a:r>
          </a:p>
          <a:p>
            <a:pPr marL="0" indent="0">
              <a:buNone/>
            </a:pPr>
            <a:r>
              <a:rPr lang="en-US" sz="1200" dirty="0"/>
              <a:t> } </a:t>
            </a:r>
          </a:p>
          <a:p>
            <a:pPr marL="0" indent="0">
              <a:buNone/>
            </a:pPr>
            <a:r>
              <a:rPr lang="en-US" sz="1200" dirty="0"/>
              <a:t>}</a:t>
            </a:r>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Event Pattern Preview</a:t>
            </a:r>
          </a:p>
        </p:txBody>
      </p:sp>
    </p:spTree>
    <p:extLst>
      <p:ext uri="{BB962C8B-B14F-4D97-AF65-F5344CB8AC3E}">
        <p14:creationId xmlns:p14="http://schemas.microsoft.com/office/powerpoint/2010/main" val="41831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76653" y="660003"/>
            <a:ext cx="3381021" cy="4102497"/>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p:txBody>
          <a:bodyPr/>
          <a:lstStyle/>
          <a:p>
            <a:r>
              <a:rPr lang="en-US" dirty="0"/>
              <a:t>Under Target, select Firehose delivery stream</a:t>
            </a:r>
          </a:p>
          <a:p>
            <a:r>
              <a:rPr lang="en-US" dirty="0"/>
              <a:t>Create a new role for this specific resource (unless you have an existing role with access to this resource.) </a:t>
            </a:r>
          </a:p>
          <a:p>
            <a:r>
              <a:rPr lang="en-US" dirty="0"/>
              <a:t>Click Configure details</a:t>
            </a:r>
          </a:p>
          <a:p>
            <a:r>
              <a:rPr lang="en-US" dirty="0"/>
              <a:t>This is assuming you have created a Firehose delivery stream within the same region. </a:t>
            </a:r>
          </a:p>
          <a:p>
            <a:endParaRPr lang="en-US" dirty="0"/>
          </a:p>
          <a:p>
            <a:endParaRPr lang="en-US" dirty="0"/>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1 : Create rule : Targets</a:t>
            </a:r>
          </a:p>
        </p:txBody>
      </p:sp>
    </p:spTree>
    <p:extLst>
      <p:ext uri="{BB962C8B-B14F-4D97-AF65-F5344CB8AC3E}">
        <p14:creationId xmlns:p14="http://schemas.microsoft.com/office/powerpoint/2010/main" val="253164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95E2423-8560-FB4D-9132-59FB9E94033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52803" y="925991"/>
            <a:ext cx="7867297" cy="1659126"/>
          </a:xfrm>
        </p:spPr>
      </p:pic>
      <p:sp>
        <p:nvSpPr>
          <p:cNvPr id="8" name="Content Placeholder 7">
            <a:extLst>
              <a:ext uri="{FF2B5EF4-FFF2-40B4-BE49-F238E27FC236}">
                <a16:creationId xmlns:a16="http://schemas.microsoft.com/office/drawing/2014/main" id="{52E11B4D-7BAC-0D45-9270-6F8E7708404F}"/>
              </a:ext>
            </a:extLst>
          </p:cNvPr>
          <p:cNvSpPr>
            <a:spLocks noGrp="1"/>
          </p:cNvSpPr>
          <p:nvPr>
            <p:ph sz="half" idx="12"/>
          </p:nvPr>
        </p:nvSpPr>
        <p:spPr>
          <a:xfrm>
            <a:off x="552803" y="2724150"/>
            <a:ext cx="8249150" cy="1703758"/>
          </a:xfrm>
        </p:spPr>
        <p:txBody>
          <a:bodyPr/>
          <a:lstStyle/>
          <a:p>
            <a:r>
              <a:rPr lang="en-US" dirty="0"/>
              <a:t>Give your Rule a name</a:t>
            </a:r>
          </a:p>
          <a:p>
            <a:r>
              <a:rPr lang="en-US" dirty="0"/>
              <a:t>Optional add a description</a:t>
            </a:r>
          </a:p>
          <a:p>
            <a:r>
              <a:rPr lang="en-US" dirty="0"/>
              <a:t>Click on Create rule</a:t>
            </a:r>
          </a:p>
          <a:p>
            <a:endParaRPr lang="en-US" dirty="0"/>
          </a:p>
        </p:txBody>
      </p:sp>
      <p:sp>
        <p:nvSpPr>
          <p:cNvPr id="4" name="Title 3">
            <a:extLst>
              <a:ext uri="{FF2B5EF4-FFF2-40B4-BE49-F238E27FC236}">
                <a16:creationId xmlns:a16="http://schemas.microsoft.com/office/drawing/2014/main" id="{8F69FFE4-76FB-8C47-89F3-DE4F8754DCDB}"/>
              </a:ext>
            </a:extLst>
          </p:cNvPr>
          <p:cNvSpPr>
            <a:spLocks noGrp="1"/>
          </p:cNvSpPr>
          <p:nvPr>
            <p:ph type="title"/>
          </p:nvPr>
        </p:nvSpPr>
        <p:spPr/>
        <p:txBody>
          <a:bodyPr/>
          <a:lstStyle/>
          <a:p>
            <a:r>
              <a:rPr lang="en-US" dirty="0"/>
              <a:t>Step 2 : Configure rule details</a:t>
            </a:r>
          </a:p>
        </p:txBody>
      </p:sp>
    </p:spTree>
    <p:extLst>
      <p:ext uri="{BB962C8B-B14F-4D97-AF65-F5344CB8AC3E}">
        <p14:creationId xmlns:p14="http://schemas.microsoft.com/office/powerpoint/2010/main" val="165014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Firehose to Splunk</a:t>
            </a:r>
          </a:p>
        </p:txBody>
      </p:sp>
      <p:sp>
        <p:nvSpPr>
          <p:cNvPr id="3" name="Subtitle 2"/>
          <p:cNvSpPr>
            <a:spLocks noGrp="1"/>
          </p:cNvSpPr>
          <p:nvPr>
            <p:ph type="subTitle" idx="1"/>
          </p:nvPr>
        </p:nvSpPr>
        <p:spPr/>
        <p:txBody>
          <a:bodyPr/>
          <a:lstStyle/>
          <a:p>
            <a:r>
              <a:rPr lang="en-US" dirty="0"/>
              <a:t>Send Kinesis Firehose Delivery to Splunk</a:t>
            </a:r>
          </a:p>
        </p:txBody>
      </p:sp>
    </p:spTree>
    <p:extLst>
      <p:ext uri="{BB962C8B-B14F-4D97-AF65-F5344CB8AC3E}">
        <p14:creationId xmlns:p14="http://schemas.microsoft.com/office/powerpoint/2010/main" val="133975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80447" y="904456"/>
            <a:ext cx="3804834" cy="3733755"/>
          </a:xfrm>
        </p:spPr>
      </p:pic>
      <p:sp>
        <p:nvSpPr>
          <p:cNvPr id="6" name="Content Placeholder 5"/>
          <p:cNvSpPr>
            <a:spLocks noGrp="1"/>
          </p:cNvSpPr>
          <p:nvPr>
            <p:ph sz="half" idx="12"/>
          </p:nvPr>
        </p:nvSpPr>
        <p:spPr/>
        <p:txBody>
          <a:bodyPr/>
          <a:lstStyle/>
          <a:p>
            <a:r>
              <a:rPr lang="en-US" dirty="0"/>
              <a:t>Select Splunk as the Destination for this Kinesis Firehose</a:t>
            </a:r>
          </a:p>
          <a:p>
            <a:r>
              <a:rPr lang="en-US" dirty="0"/>
              <a:t>Enter the HEC URL and token for your deployment</a:t>
            </a:r>
          </a:p>
          <a:p>
            <a:pPr lvl="1"/>
            <a:r>
              <a:rPr lang="en-US" dirty="0"/>
              <a:t>Refer to this link for details on proper HEC URL: </a:t>
            </a:r>
            <a:r>
              <a:rPr lang="en-US" dirty="0">
                <a:hlinkClick r:id="rId4"/>
              </a:rPr>
              <a:t>http://docs.splunk.com/Documentation/SplunkCloud/6.6.3/Data/UsetheHTTPEventCollector#Send_data_to_HTTP_Event_Collector</a:t>
            </a:r>
            <a:r>
              <a:rPr lang="en-US" dirty="0"/>
              <a:t> </a:t>
            </a:r>
          </a:p>
          <a:p>
            <a:r>
              <a:rPr lang="en-US" dirty="0"/>
              <a:t>Please note that this can only send to a SSL enabled HEC with Indexer Acknowledgement enabled</a:t>
            </a:r>
          </a:p>
        </p:txBody>
      </p:sp>
      <p:sp>
        <p:nvSpPr>
          <p:cNvPr id="3" name="Title 2"/>
          <p:cNvSpPr>
            <a:spLocks noGrp="1"/>
          </p:cNvSpPr>
          <p:nvPr>
            <p:ph type="title"/>
          </p:nvPr>
        </p:nvSpPr>
        <p:spPr/>
        <p:txBody>
          <a:bodyPr/>
          <a:lstStyle/>
          <a:p>
            <a:r>
              <a:rPr lang="en-US" dirty="0"/>
              <a:t>Select a Destination (1/3)</a:t>
            </a:r>
          </a:p>
        </p:txBody>
      </p:sp>
      <p:sp>
        <p:nvSpPr>
          <p:cNvPr id="4" name="Subtitle 3"/>
          <p:cNvSpPr>
            <a:spLocks noGrp="1"/>
          </p:cNvSpPr>
          <p:nvPr>
            <p:ph type="subTitle" idx="13"/>
          </p:nvPr>
        </p:nvSpPr>
        <p:spPr/>
        <p:txBody>
          <a:bodyPr/>
          <a:lstStyle/>
          <a:p>
            <a:r>
              <a:rPr lang="en-US" dirty="0"/>
              <a:t>Splunk HEC Destination and Token</a:t>
            </a:r>
          </a:p>
        </p:txBody>
      </p:sp>
    </p:spTree>
    <p:extLst>
      <p:ext uri="{BB962C8B-B14F-4D97-AF65-F5344CB8AC3E}">
        <p14:creationId xmlns:p14="http://schemas.microsoft.com/office/powerpoint/2010/main" val="170044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7363" y="1309607"/>
            <a:ext cx="4683663" cy="3118301"/>
          </a:xfrm>
        </p:spPr>
      </p:pic>
      <p:sp>
        <p:nvSpPr>
          <p:cNvPr id="6" name="Content Placeholder 5"/>
          <p:cNvSpPr>
            <a:spLocks noGrp="1"/>
          </p:cNvSpPr>
          <p:nvPr>
            <p:ph sz="half" idx="12"/>
          </p:nvPr>
        </p:nvSpPr>
        <p:spPr/>
        <p:txBody>
          <a:bodyPr/>
          <a:lstStyle/>
          <a:p>
            <a:r>
              <a:rPr lang="en-US" dirty="0"/>
              <a:t>Leave the HEC time out and retry as default</a:t>
            </a:r>
          </a:p>
          <a:p>
            <a:r>
              <a:rPr lang="en-US" dirty="0"/>
              <a:t>Send failed events to S3 backup</a:t>
            </a:r>
          </a:p>
          <a:p>
            <a:r>
              <a:rPr lang="en-US" dirty="0"/>
              <a:t>Add Prefix (e.g. </a:t>
            </a:r>
            <a:r>
              <a:rPr lang="en-US" dirty="0" err="1"/>
              <a:t>vpcflow</a:t>
            </a:r>
            <a:r>
              <a:rPr lang="en-US" dirty="0"/>
              <a:t>) if you are sending multiple failures to the same S3 bucket</a:t>
            </a:r>
          </a:p>
          <a:p>
            <a:r>
              <a:rPr lang="en-US" dirty="0"/>
              <a:t>Click Next</a:t>
            </a:r>
          </a:p>
        </p:txBody>
      </p:sp>
      <p:sp>
        <p:nvSpPr>
          <p:cNvPr id="3" name="Title 2"/>
          <p:cNvSpPr>
            <a:spLocks noGrp="1"/>
          </p:cNvSpPr>
          <p:nvPr>
            <p:ph type="title"/>
          </p:nvPr>
        </p:nvSpPr>
        <p:spPr/>
        <p:txBody>
          <a:bodyPr/>
          <a:lstStyle/>
          <a:p>
            <a:r>
              <a:rPr lang="en-US" dirty="0"/>
              <a:t>Select a Destination (2/3)</a:t>
            </a:r>
          </a:p>
        </p:txBody>
      </p:sp>
      <p:sp>
        <p:nvSpPr>
          <p:cNvPr id="4" name="Subtitle 3"/>
          <p:cNvSpPr>
            <a:spLocks noGrp="1"/>
          </p:cNvSpPr>
          <p:nvPr>
            <p:ph type="subTitle" idx="13"/>
          </p:nvPr>
        </p:nvSpPr>
        <p:spPr/>
        <p:txBody>
          <a:bodyPr/>
          <a:lstStyle/>
          <a:p>
            <a:r>
              <a:rPr lang="en-US" dirty="0"/>
              <a:t>HEC and S3 Setup</a:t>
            </a:r>
          </a:p>
        </p:txBody>
      </p:sp>
    </p:spTree>
    <p:extLst>
      <p:ext uri="{BB962C8B-B14F-4D97-AF65-F5344CB8AC3E}">
        <p14:creationId xmlns:p14="http://schemas.microsoft.com/office/powerpoint/2010/main" val="213446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360" y="1034716"/>
            <a:ext cx="4683663" cy="1101640"/>
          </a:xfrm>
        </p:spPr>
      </p:pic>
      <p:sp>
        <p:nvSpPr>
          <p:cNvPr id="6" name="Content Placeholder 5"/>
          <p:cNvSpPr>
            <a:spLocks noGrp="1"/>
          </p:cNvSpPr>
          <p:nvPr>
            <p:ph sz="half" idx="12"/>
          </p:nvPr>
        </p:nvSpPr>
        <p:spPr/>
        <p:txBody>
          <a:bodyPr/>
          <a:lstStyle/>
          <a:p>
            <a:r>
              <a:rPr lang="en-US" dirty="0"/>
              <a:t>If you are using the default role created for Firehose (FirehosetoS3Role), then make sure to grant it access to execute Lambda Functions and access to the S3 bucket</a:t>
            </a:r>
          </a:p>
          <a:p>
            <a:r>
              <a:rPr lang="en-US" dirty="0"/>
              <a:t>Click Next</a:t>
            </a:r>
          </a:p>
        </p:txBody>
      </p:sp>
      <p:sp>
        <p:nvSpPr>
          <p:cNvPr id="3" name="Title 2"/>
          <p:cNvSpPr>
            <a:spLocks noGrp="1"/>
          </p:cNvSpPr>
          <p:nvPr>
            <p:ph type="title"/>
          </p:nvPr>
        </p:nvSpPr>
        <p:spPr/>
        <p:txBody>
          <a:bodyPr/>
          <a:lstStyle/>
          <a:p>
            <a:r>
              <a:rPr lang="en-US" dirty="0"/>
              <a:t>Select a Destination (3/3)</a:t>
            </a:r>
          </a:p>
        </p:txBody>
      </p:sp>
      <p:sp>
        <p:nvSpPr>
          <p:cNvPr id="4" name="Subtitle 3"/>
          <p:cNvSpPr>
            <a:spLocks noGrp="1"/>
          </p:cNvSpPr>
          <p:nvPr>
            <p:ph type="subTitle" idx="13"/>
          </p:nvPr>
        </p:nvSpPr>
        <p:spPr/>
        <p:txBody>
          <a:bodyPr/>
          <a:lstStyle/>
          <a:p>
            <a:r>
              <a:rPr lang="en-US" dirty="0"/>
              <a:t>IAM Role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76" y="2742213"/>
            <a:ext cx="4686232" cy="1685695"/>
          </a:xfrm>
          <a:prstGeom prst="rect">
            <a:avLst/>
          </a:prstGeom>
        </p:spPr>
      </p:pic>
      <p:sp>
        <p:nvSpPr>
          <p:cNvPr id="7" name="TextBox 6"/>
          <p:cNvSpPr txBox="1"/>
          <p:nvPr/>
        </p:nvSpPr>
        <p:spPr>
          <a:xfrm>
            <a:off x="105075" y="2136356"/>
            <a:ext cx="4684947" cy="276999"/>
          </a:xfrm>
          <a:prstGeom prst="rect">
            <a:avLst/>
          </a:prstGeom>
          <a:noFill/>
        </p:spPr>
        <p:txBody>
          <a:bodyPr wrap="square" lIns="0" tIns="0" rIns="0" bIns="0" rtlCol="0">
            <a:spAutoFit/>
          </a:bodyPr>
          <a:lstStyle/>
          <a:p>
            <a:pPr algn="ctr"/>
            <a:r>
              <a:rPr lang="en-US" sz="1800" dirty="0">
                <a:latin typeface="Arial" charset="0"/>
                <a:ea typeface="Arial" charset="0"/>
                <a:cs typeface="Arial" charset="0"/>
              </a:rPr>
              <a:t>Add / Update Policy for FirehosetoS3Role</a:t>
            </a:r>
          </a:p>
        </p:txBody>
      </p:sp>
    </p:spTree>
    <p:extLst>
      <p:ext uri="{BB962C8B-B14F-4D97-AF65-F5344CB8AC3E}">
        <p14:creationId xmlns:p14="http://schemas.microsoft.com/office/powerpoint/2010/main" val="167951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2047" y="232795"/>
            <a:ext cx="3037667" cy="4499444"/>
          </a:xfrm>
        </p:spPr>
      </p:pic>
      <p:sp>
        <p:nvSpPr>
          <p:cNvPr id="6" name="Content Placeholder 5"/>
          <p:cNvSpPr>
            <a:spLocks noGrp="1"/>
          </p:cNvSpPr>
          <p:nvPr>
            <p:ph sz="half" idx="12"/>
          </p:nvPr>
        </p:nvSpPr>
        <p:spPr/>
        <p:txBody>
          <a:bodyPr/>
          <a:lstStyle/>
          <a:p>
            <a:r>
              <a:rPr lang="en-US" dirty="0"/>
              <a:t>Review the Delivery Stream settings</a:t>
            </a:r>
          </a:p>
          <a:p>
            <a:r>
              <a:rPr lang="en-US" dirty="0"/>
              <a:t>Once created, the settings can be edited through the Kinesis Firehose console screen</a:t>
            </a:r>
          </a:p>
          <a:p>
            <a:r>
              <a:rPr lang="en-US" dirty="0"/>
              <a:t>Click Create delivery stream</a:t>
            </a:r>
          </a:p>
        </p:txBody>
      </p:sp>
      <p:sp>
        <p:nvSpPr>
          <p:cNvPr id="3" name="Title 2"/>
          <p:cNvSpPr>
            <a:spLocks noGrp="1"/>
          </p:cNvSpPr>
          <p:nvPr>
            <p:ph type="title"/>
          </p:nvPr>
        </p:nvSpPr>
        <p:spPr/>
        <p:txBody>
          <a:bodyPr/>
          <a:lstStyle/>
          <a:p>
            <a:r>
              <a:rPr lang="en-US" dirty="0"/>
              <a:t>Review </a:t>
            </a:r>
          </a:p>
        </p:txBody>
      </p:sp>
    </p:spTree>
    <p:extLst>
      <p:ext uri="{BB962C8B-B14F-4D97-AF65-F5344CB8AC3E}">
        <p14:creationId xmlns:p14="http://schemas.microsoft.com/office/powerpoint/2010/main" val="203345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294B52-5596-FF46-B387-74CAE2E4DD79}"/>
              </a:ext>
            </a:extLst>
          </p:cNvPr>
          <p:cNvSpPr>
            <a:spLocks noGrp="1"/>
          </p:cNvSpPr>
          <p:nvPr>
            <p:ph type="title"/>
          </p:nvPr>
        </p:nvSpPr>
        <p:spPr/>
        <p:txBody>
          <a:bodyPr/>
          <a:lstStyle/>
          <a:p>
            <a:r>
              <a:rPr lang="en-US" dirty="0"/>
              <a:t>Documentation link from AWS</a:t>
            </a:r>
          </a:p>
        </p:txBody>
      </p:sp>
      <p:sp>
        <p:nvSpPr>
          <p:cNvPr id="6" name="Subtitle 5">
            <a:extLst>
              <a:ext uri="{FF2B5EF4-FFF2-40B4-BE49-F238E27FC236}">
                <a16:creationId xmlns:a16="http://schemas.microsoft.com/office/drawing/2014/main" id="{6FDD7CBE-5585-4844-A131-BBE146B9AB10}"/>
              </a:ext>
            </a:extLst>
          </p:cNvPr>
          <p:cNvSpPr>
            <a:spLocks noGrp="1"/>
          </p:cNvSpPr>
          <p:nvPr>
            <p:ph type="subTitle" idx="14"/>
          </p:nvPr>
        </p:nvSpPr>
        <p:spPr/>
        <p:txBody>
          <a:bodyPr/>
          <a:lstStyle/>
          <a:p>
            <a:r>
              <a:rPr lang="en-US" dirty="0"/>
              <a:t>Helpful link for getting KDF data into Splunk</a:t>
            </a:r>
          </a:p>
        </p:txBody>
      </p:sp>
      <p:sp>
        <p:nvSpPr>
          <p:cNvPr id="7" name="TextBox 6">
            <a:extLst>
              <a:ext uri="{FF2B5EF4-FFF2-40B4-BE49-F238E27FC236}">
                <a16:creationId xmlns:a16="http://schemas.microsoft.com/office/drawing/2014/main" id="{92052B3B-DA5D-5240-9738-51F9D4ECAEC4}"/>
              </a:ext>
            </a:extLst>
          </p:cNvPr>
          <p:cNvSpPr txBox="1"/>
          <p:nvPr/>
        </p:nvSpPr>
        <p:spPr>
          <a:xfrm>
            <a:off x="342047" y="1307592"/>
            <a:ext cx="8459905" cy="1107996"/>
          </a:xfrm>
          <a:prstGeom prst="rect">
            <a:avLst/>
          </a:prstGeom>
          <a:noFill/>
        </p:spPr>
        <p:txBody>
          <a:bodyPr wrap="square" lIns="0" tIns="0" rIns="0" bIns="0" rtlCol="0">
            <a:spAutoFit/>
          </a:bodyPr>
          <a:lstStyle/>
          <a:p>
            <a:r>
              <a:rPr lang="en-US" sz="2400" dirty="0">
                <a:hlinkClick r:id="rId2"/>
              </a:rPr>
              <a:t>https://docs.aws.amazon.com/firehose/latest/dev/creating-the-stream-to-splunk.html</a:t>
            </a:r>
            <a:r>
              <a:rPr lang="en-US" sz="2400" dirty="0"/>
              <a:t> </a:t>
            </a:r>
          </a:p>
          <a:p>
            <a:endParaRPr lang="en-US" sz="2400" dirty="0"/>
          </a:p>
        </p:txBody>
      </p:sp>
    </p:spTree>
    <p:extLst>
      <p:ext uri="{BB962C8B-B14F-4D97-AF65-F5344CB8AC3E}">
        <p14:creationId xmlns:p14="http://schemas.microsoft.com/office/powerpoint/2010/main" val="173544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Kinesis Firehose to Splunk</a:t>
            </a:r>
          </a:p>
        </p:txBody>
      </p:sp>
      <p:sp>
        <p:nvSpPr>
          <p:cNvPr id="3" name="Subtitle 2"/>
          <p:cNvSpPr>
            <a:spLocks noGrp="1"/>
          </p:cNvSpPr>
          <p:nvPr>
            <p:ph type="subTitle" idx="1"/>
          </p:nvPr>
        </p:nvSpPr>
        <p:spPr/>
        <p:txBody>
          <a:bodyPr/>
          <a:lstStyle/>
          <a:p>
            <a:r>
              <a:rPr lang="en-US" dirty="0"/>
              <a:t>Testing Splunk HEC is able to collect data from Firehose</a:t>
            </a:r>
          </a:p>
        </p:txBody>
      </p:sp>
    </p:spTree>
    <p:extLst>
      <p:ext uri="{BB962C8B-B14F-4D97-AF65-F5344CB8AC3E}">
        <p14:creationId xmlns:p14="http://schemas.microsoft.com/office/powerpoint/2010/main" val="71323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1351226"/>
            <a:ext cx="3849662" cy="2760135"/>
          </a:xfrm>
        </p:spPr>
      </p:pic>
      <p:sp>
        <p:nvSpPr>
          <p:cNvPr id="6" name="Content Placeholder 5"/>
          <p:cNvSpPr>
            <a:spLocks noGrp="1"/>
          </p:cNvSpPr>
          <p:nvPr>
            <p:ph sz="half" idx="12"/>
          </p:nvPr>
        </p:nvSpPr>
        <p:spPr/>
        <p:txBody>
          <a:bodyPr/>
          <a:lstStyle/>
          <a:p>
            <a:r>
              <a:rPr lang="en-US" dirty="0"/>
              <a:t>Create the new Firehose Delivery Stream</a:t>
            </a:r>
          </a:p>
          <a:p>
            <a:r>
              <a:rPr lang="en-US" dirty="0"/>
              <a:t>Give the Delivery Stream a name (e.g. </a:t>
            </a:r>
            <a:r>
              <a:rPr lang="en-US" dirty="0" err="1"/>
              <a:t>TestDelivery</a:t>
            </a:r>
            <a:r>
              <a:rPr lang="en-US" dirty="0"/>
              <a:t>)</a:t>
            </a:r>
          </a:p>
          <a:p>
            <a:r>
              <a:rPr lang="en-US" dirty="0"/>
              <a:t>Select Direct PUT or other sources</a:t>
            </a:r>
          </a:p>
          <a:p>
            <a:r>
              <a:rPr lang="en-US" dirty="0"/>
              <a:t>Click Next</a:t>
            </a:r>
          </a:p>
        </p:txBody>
      </p:sp>
      <p:sp>
        <p:nvSpPr>
          <p:cNvPr id="3" name="Title 2"/>
          <p:cNvSpPr>
            <a:spLocks noGrp="1"/>
          </p:cNvSpPr>
          <p:nvPr>
            <p:ph type="title"/>
          </p:nvPr>
        </p:nvSpPr>
        <p:spPr/>
        <p:txBody>
          <a:bodyPr/>
          <a:lstStyle/>
          <a:p>
            <a:r>
              <a:rPr lang="en-US" dirty="0"/>
              <a:t>Create Test Kinesis Firehose Delivery</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201607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3082" y="2064356"/>
            <a:ext cx="3849662" cy="1333874"/>
          </a:xfrm>
        </p:spPr>
      </p:pic>
      <p:sp>
        <p:nvSpPr>
          <p:cNvPr id="6" name="Content Placeholder 5"/>
          <p:cNvSpPr>
            <a:spLocks noGrp="1"/>
          </p:cNvSpPr>
          <p:nvPr>
            <p:ph sz="half" idx="12"/>
          </p:nvPr>
        </p:nvSpPr>
        <p:spPr/>
        <p:txBody>
          <a:bodyPr/>
          <a:lstStyle/>
          <a:p>
            <a:r>
              <a:rPr lang="en-US" dirty="0"/>
              <a:t>Keep record transformation DISABLED</a:t>
            </a:r>
          </a:p>
          <a:p>
            <a:r>
              <a:rPr lang="en-US" dirty="0"/>
              <a:t>Click Next</a:t>
            </a:r>
          </a:p>
        </p:txBody>
      </p:sp>
      <p:sp>
        <p:nvSpPr>
          <p:cNvPr id="3" name="Title 2"/>
          <p:cNvSpPr>
            <a:spLocks noGrp="1"/>
          </p:cNvSpPr>
          <p:nvPr>
            <p:ph type="title"/>
          </p:nvPr>
        </p:nvSpPr>
        <p:spPr/>
        <p:txBody>
          <a:bodyPr/>
          <a:lstStyle/>
          <a:p>
            <a:r>
              <a:rPr lang="en-US" dirty="0"/>
              <a:t>Record Transformation</a:t>
            </a:r>
          </a:p>
        </p:txBody>
      </p:sp>
      <p:sp>
        <p:nvSpPr>
          <p:cNvPr id="4" name="Subtitle 3"/>
          <p:cNvSpPr>
            <a:spLocks noGrp="1"/>
          </p:cNvSpPr>
          <p:nvPr>
            <p:ph type="subTitle" idx="13"/>
          </p:nvPr>
        </p:nvSpPr>
        <p:spPr/>
        <p:txBody>
          <a:bodyPr/>
          <a:lstStyle/>
          <a:p>
            <a:r>
              <a:rPr lang="en-US" dirty="0"/>
              <a:t>http://</a:t>
            </a:r>
            <a:r>
              <a:rPr lang="en-US" dirty="0" err="1"/>
              <a:t>docs.aws.amazon.com</a:t>
            </a:r>
            <a:r>
              <a:rPr lang="en-US" dirty="0"/>
              <a:t>/firehose/latest/dev/writing-with-kinesis-</a:t>
            </a:r>
            <a:r>
              <a:rPr lang="en-US" dirty="0" err="1"/>
              <a:t>streams.html</a:t>
            </a:r>
            <a:endParaRPr lang="en-US" dirty="0"/>
          </a:p>
        </p:txBody>
      </p:sp>
    </p:spTree>
    <p:extLst>
      <p:ext uri="{BB962C8B-B14F-4D97-AF65-F5344CB8AC3E}">
        <p14:creationId xmlns:p14="http://schemas.microsoft.com/office/powerpoint/2010/main" val="152813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80447" y="904456"/>
            <a:ext cx="3804834" cy="3733755"/>
          </a:xfrm>
        </p:spPr>
      </p:pic>
      <p:sp>
        <p:nvSpPr>
          <p:cNvPr id="6" name="Content Placeholder 5"/>
          <p:cNvSpPr>
            <a:spLocks noGrp="1"/>
          </p:cNvSpPr>
          <p:nvPr>
            <p:ph sz="half" idx="12"/>
          </p:nvPr>
        </p:nvSpPr>
        <p:spPr/>
        <p:txBody>
          <a:bodyPr/>
          <a:lstStyle/>
          <a:p>
            <a:r>
              <a:rPr lang="en-US" dirty="0"/>
              <a:t>Select Splunk as the Destination for this Kinesis Firehose</a:t>
            </a:r>
          </a:p>
          <a:p>
            <a:r>
              <a:rPr lang="en-US" dirty="0"/>
              <a:t>Enter the HEC URL and token for your deployment</a:t>
            </a:r>
          </a:p>
          <a:p>
            <a:r>
              <a:rPr lang="en-US" dirty="0"/>
              <a:t>Please note that this can only send to a SSL enabled HEC with Indexer Acknowledgement enabled</a:t>
            </a:r>
          </a:p>
        </p:txBody>
      </p:sp>
      <p:sp>
        <p:nvSpPr>
          <p:cNvPr id="3" name="Title 2"/>
          <p:cNvSpPr>
            <a:spLocks noGrp="1"/>
          </p:cNvSpPr>
          <p:nvPr>
            <p:ph type="title"/>
          </p:nvPr>
        </p:nvSpPr>
        <p:spPr/>
        <p:txBody>
          <a:bodyPr/>
          <a:lstStyle/>
          <a:p>
            <a:r>
              <a:rPr lang="en-US" dirty="0"/>
              <a:t>Select a Destination (1/3)</a:t>
            </a:r>
          </a:p>
        </p:txBody>
      </p:sp>
      <p:sp>
        <p:nvSpPr>
          <p:cNvPr id="4" name="Subtitle 3"/>
          <p:cNvSpPr>
            <a:spLocks noGrp="1"/>
          </p:cNvSpPr>
          <p:nvPr>
            <p:ph type="subTitle" idx="13"/>
          </p:nvPr>
        </p:nvSpPr>
        <p:spPr/>
        <p:txBody>
          <a:bodyPr/>
          <a:lstStyle/>
          <a:p>
            <a:r>
              <a:rPr lang="en-US" dirty="0"/>
              <a:t>Splunk HEC Destination and Token</a:t>
            </a:r>
          </a:p>
        </p:txBody>
      </p:sp>
    </p:spTree>
    <p:extLst>
      <p:ext uri="{BB962C8B-B14F-4D97-AF65-F5344CB8AC3E}">
        <p14:creationId xmlns:p14="http://schemas.microsoft.com/office/powerpoint/2010/main" val="20064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7363" y="1679362"/>
            <a:ext cx="4683663" cy="2378790"/>
          </a:xfrm>
        </p:spPr>
      </p:pic>
      <p:sp>
        <p:nvSpPr>
          <p:cNvPr id="6" name="Content Placeholder 5"/>
          <p:cNvSpPr>
            <a:spLocks noGrp="1"/>
          </p:cNvSpPr>
          <p:nvPr>
            <p:ph sz="half" idx="12"/>
          </p:nvPr>
        </p:nvSpPr>
        <p:spPr/>
        <p:txBody>
          <a:bodyPr/>
          <a:lstStyle/>
          <a:p>
            <a:r>
              <a:rPr lang="en-US" dirty="0"/>
              <a:t>Leave the HEC time out and retry as default</a:t>
            </a:r>
          </a:p>
          <a:p>
            <a:r>
              <a:rPr lang="en-US" dirty="0"/>
              <a:t>Send failed events to S3 backup</a:t>
            </a:r>
          </a:p>
          <a:p>
            <a:r>
              <a:rPr lang="en-US" dirty="0"/>
              <a:t>Add Prefix (e.g. test) if you are sending multiple failures to the same S3 bucket</a:t>
            </a:r>
          </a:p>
          <a:p>
            <a:r>
              <a:rPr lang="en-US" dirty="0"/>
              <a:t>Click Next</a:t>
            </a:r>
          </a:p>
        </p:txBody>
      </p:sp>
      <p:sp>
        <p:nvSpPr>
          <p:cNvPr id="3" name="Title 2"/>
          <p:cNvSpPr>
            <a:spLocks noGrp="1"/>
          </p:cNvSpPr>
          <p:nvPr>
            <p:ph type="title"/>
          </p:nvPr>
        </p:nvSpPr>
        <p:spPr/>
        <p:txBody>
          <a:bodyPr/>
          <a:lstStyle/>
          <a:p>
            <a:r>
              <a:rPr lang="en-US" dirty="0"/>
              <a:t>Select a Destination (2/3)</a:t>
            </a:r>
          </a:p>
        </p:txBody>
      </p:sp>
      <p:sp>
        <p:nvSpPr>
          <p:cNvPr id="4" name="Subtitle 3"/>
          <p:cNvSpPr>
            <a:spLocks noGrp="1"/>
          </p:cNvSpPr>
          <p:nvPr>
            <p:ph type="subTitle" idx="13"/>
          </p:nvPr>
        </p:nvSpPr>
        <p:spPr/>
        <p:txBody>
          <a:bodyPr/>
          <a:lstStyle/>
          <a:p>
            <a:r>
              <a:rPr lang="en-US" dirty="0"/>
              <a:t>HEC and S3 Setup</a:t>
            </a:r>
          </a:p>
        </p:txBody>
      </p:sp>
    </p:spTree>
    <p:extLst>
      <p:ext uri="{BB962C8B-B14F-4D97-AF65-F5344CB8AC3E}">
        <p14:creationId xmlns:p14="http://schemas.microsoft.com/office/powerpoint/2010/main" val="163678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360" y="1034716"/>
            <a:ext cx="4683663" cy="1101640"/>
          </a:xfrm>
        </p:spPr>
      </p:pic>
      <p:sp>
        <p:nvSpPr>
          <p:cNvPr id="6" name="Content Placeholder 5"/>
          <p:cNvSpPr>
            <a:spLocks noGrp="1"/>
          </p:cNvSpPr>
          <p:nvPr>
            <p:ph sz="half" idx="12"/>
          </p:nvPr>
        </p:nvSpPr>
        <p:spPr/>
        <p:txBody>
          <a:bodyPr/>
          <a:lstStyle/>
          <a:p>
            <a:r>
              <a:rPr lang="en-US" dirty="0"/>
              <a:t>If you are using the default role created for Firehose (FirehosetoS3Role), then make sure to grant it access to execute Lambda Functions and access to the S3 bucket</a:t>
            </a:r>
          </a:p>
          <a:p>
            <a:r>
              <a:rPr lang="en-US" dirty="0"/>
              <a:t>Click Next</a:t>
            </a:r>
          </a:p>
        </p:txBody>
      </p:sp>
      <p:sp>
        <p:nvSpPr>
          <p:cNvPr id="3" name="Title 2"/>
          <p:cNvSpPr>
            <a:spLocks noGrp="1"/>
          </p:cNvSpPr>
          <p:nvPr>
            <p:ph type="title"/>
          </p:nvPr>
        </p:nvSpPr>
        <p:spPr/>
        <p:txBody>
          <a:bodyPr/>
          <a:lstStyle/>
          <a:p>
            <a:r>
              <a:rPr lang="en-US" dirty="0"/>
              <a:t>Select a Destination (3/3)</a:t>
            </a:r>
          </a:p>
        </p:txBody>
      </p:sp>
      <p:sp>
        <p:nvSpPr>
          <p:cNvPr id="4" name="Subtitle 3"/>
          <p:cNvSpPr>
            <a:spLocks noGrp="1"/>
          </p:cNvSpPr>
          <p:nvPr>
            <p:ph type="subTitle" idx="13"/>
          </p:nvPr>
        </p:nvSpPr>
        <p:spPr/>
        <p:txBody>
          <a:bodyPr/>
          <a:lstStyle/>
          <a:p>
            <a:r>
              <a:rPr lang="en-US" dirty="0"/>
              <a:t>IAM Role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76" y="2742213"/>
            <a:ext cx="4686232" cy="1685695"/>
          </a:xfrm>
          <a:prstGeom prst="rect">
            <a:avLst/>
          </a:prstGeom>
        </p:spPr>
      </p:pic>
      <p:sp>
        <p:nvSpPr>
          <p:cNvPr id="7" name="TextBox 6"/>
          <p:cNvSpPr txBox="1"/>
          <p:nvPr/>
        </p:nvSpPr>
        <p:spPr>
          <a:xfrm>
            <a:off x="105075" y="2136356"/>
            <a:ext cx="4684947" cy="276999"/>
          </a:xfrm>
          <a:prstGeom prst="rect">
            <a:avLst/>
          </a:prstGeom>
          <a:noFill/>
        </p:spPr>
        <p:txBody>
          <a:bodyPr wrap="square" lIns="0" tIns="0" rIns="0" bIns="0" rtlCol="0">
            <a:spAutoFit/>
          </a:bodyPr>
          <a:lstStyle/>
          <a:p>
            <a:pPr algn="ctr"/>
            <a:r>
              <a:rPr lang="en-US" sz="1800" dirty="0">
                <a:latin typeface="Arial" charset="0"/>
                <a:ea typeface="Arial" charset="0"/>
                <a:cs typeface="Arial" charset="0"/>
              </a:rPr>
              <a:t>Add / Update Policy for FirehosetoS3Role</a:t>
            </a:r>
          </a:p>
        </p:txBody>
      </p:sp>
    </p:spTree>
    <p:extLst>
      <p:ext uri="{BB962C8B-B14F-4D97-AF65-F5344CB8AC3E}">
        <p14:creationId xmlns:p14="http://schemas.microsoft.com/office/powerpoint/2010/main" val="123646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sz="quarter" idx="10"/>
          </p:nvPr>
        </p:nvSpPr>
        <p:spPr/>
        <p:txBody>
          <a:bodyPr/>
          <a:lstStyle/>
          <a:p>
            <a:r>
              <a:rPr lang="en-US" dirty="0"/>
              <a:t>The JSON policy statement should include the following :</a:t>
            </a:r>
          </a:p>
          <a:p>
            <a:pPr lvl="1"/>
            <a:r>
              <a:rPr lang="en-US" dirty="0"/>
              <a:t>Allow access to your S3 bucket with the following Actions:</a:t>
            </a:r>
          </a:p>
          <a:p>
            <a:pPr lvl="3"/>
            <a:r>
              <a:rPr lang="en-US" b="1" u="sng" dirty="0"/>
              <a:t>S3:</a:t>
            </a:r>
            <a:r>
              <a:rPr lang="mr-IN" b="1" u="sng" dirty="0" err="1"/>
              <a:t>AbortMultipartUpload</a:t>
            </a:r>
            <a:r>
              <a:rPr lang="en-US" dirty="0"/>
              <a:t>, </a:t>
            </a:r>
            <a:r>
              <a:rPr lang="en-US" b="1" u="sng" dirty="0"/>
              <a:t>S3:</a:t>
            </a:r>
            <a:r>
              <a:rPr lang="mr-IN" b="1" u="sng" dirty="0" err="1"/>
              <a:t>GetBucketLocation</a:t>
            </a:r>
            <a:r>
              <a:rPr lang="en-US" b="1" u="sng" dirty="0"/>
              <a:t>, S3:</a:t>
            </a:r>
            <a:r>
              <a:rPr lang="mr-IN" b="1" u="sng" dirty="0" err="1"/>
              <a:t>GetObject</a:t>
            </a:r>
            <a:r>
              <a:rPr lang="en-US" b="1" u="sng" dirty="0"/>
              <a:t>,</a:t>
            </a:r>
            <a:r>
              <a:rPr lang="mr-IN" b="1" u="sng" dirty="0" err="1"/>
              <a:t>ListBucket</a:t>
            </a:r>
            <a:r>
              <a:rPr lang="en-US" b="1" u="sng" dirty="0"/>
              <a:t>, S3:</a:t>
            </a:r>
            <a:r>
              <a:rPr lang="mr-IN" b="1" u="sng" dirty="0" err="1"/>
              <a:t>ListBucketMultipartUploads</a:t>
            </a:r>
            <a:r>
              <a:rPr lang="en-US" b="1" u="sng" dirty="0"/>
              <a:t>, S3L</a:t>
            </a:r>
            <a:r>
              <a:rPr lang="mr-IN" b="1" u="sng" dirty="0" err="1"/>
              <a:t>PutObject</a:t>
            </a:r>
            <a:endParaRPr lang="en-US" b="1" u="sng" dirty="0"/>
          </a:p>
          <a:p>
            <a:pPr lvl="1"/>
            <a:r>
              <a:rPr lang="en-US" dirty="0"/>
              <a:t> Allow lambda function to </a:t>
            </a:r>
            <a:r>
              <a:rPr lang="en-US" b="1" u="sng" dirty="0" err="1"/>
              <a:t>lambda:InvokeFunction</a:t>
            </a:r>
            <a:r>
              <a:rPr lang="en-US" dirty="0"/>
              <a:t> execute the recently created lambda function	 </a:t>
            </a:r>
          </a:p>
          <a:p>
            <a:pPr lvl="1"/>
            <a:r>
              <a:rPr lang="en-US" dirty="0"/>
              <a:t>Allow your kinesis stream the following Actions: </a:t>
            </a:r>
            <a:r>
              <a:rPr lang="en-US" b="1" u="sng" dirty="0" err="1"/>
              <a:t>kinesis:DescribeStream</a:t>
            </a:r>
            <a:r>
              <a:rPr lang="en-US" b="1" u="sng" dirty="0"/>
              <a:t>, </a:t>
            </a:r>
            <a:r>
              <a:rPr lang="en-US" b="1" u="sng" dirty="0" err="1"/>
              <a:t>kinesis:GetShardIterator</a:t>
            </a:r>
            <a:r>
              <a:rPr lang="en-US" b="1" u="sng" dirty="0"/>
              <a:t>, </a:t>
            </a:r>
            <a:r>
              <a:rPr lang="en-US" b="1" u="sng" dirty="0" err="1"/>
              <a:t>kinesis:GetRecords</a:t>
            </a:r>
            <a:endParaRPr lang="en-US" b="1" u="sng" dirty="0"/>
          </a:p>
          <a:p>
            <a:pPr lvl="1"/>
            <a:r>
              <a:rPr lang="en-US" dirty="0"/>
              <a:t>Allow access to your KMS, if you are using encryption</a:t>
            </a:r>
          </a:p>
          <a:p>
            <a:pPr lvl="1"/>
            <a:r>
              <a:rPr lang="en-US" dirty="0"/>
              <a:t>Allow the action </a:t>
            </a:r>
            <a:r>
              <a:rPr lang="en-US" b="1" u="sng" dirty="0" err="1"/>
              <a:t>logs:PutLogEvents</a:t>
            </a:r>
            <a:r>
              <a:rPr lang="en-US" dirty="0"/>
              <a:t> to your CloudWatch Log group ARN monitoring the Kinesis Firehose.	</a:t>
            </a:r>
          </a:p>
          <a:p>
            <a:pPr lvl="1"/>
            <a:endParaRPr lang="en-US" b="1" u="sng" dirty="0"/>
          </a:p>
        </p:txBody>
      </p:sp>
      <p:sp>
        <p:nvSpPr>
          <p:cNvPr id="3" name="Title 2"/>
          <p:cNvSpPr>
            <a:spLocks noGrp="1"/>
          </p:cNvSpPr>
          <p:nvPr>
            <p:ph type="title"/>
          </p:nvPr>
        </p:nvSpPr>
        <p:spPr/>
        <p:txBody>
          <a:bodyPr/>
          <a:lstStyle/>
          <a:p>
            <a:r>
              <a:rPr lang="en-US" dirty="0"/>
              <a:t>IAM Role and Policy Defined</a:t>
            </a:r>
          </a:p>
        </p:txBody>
      </p:sp>
      <p:sp>
        <p:nvSpPr>
          <p:cNvPr id="4" name="Subtitle 3"/>
          <p:cNvSpPr>
            <a:spLocks noGrp="1"/>
          </p:cNvSpPr>
          <p:nvPr>
            <p:ph type="subTitle" idx="12"/>
          </p:nvPr>
        </p:nvSpPr>
        <p:spPr/>
        <p:txBody>
          <a:bodyPr/>
          <a:lstStyle/>
          <a:p>
            <a:r>
              <a:rPr lang="en-US" dirty="0"/>
              <a:t>IAM Role</a:t>
            </a:r>
          </a:p>
        </p:txBody>
      </p:sp>
    </p:spTree>
    <p:extLst>
      <p:ext uri="{BB962C8B-B14F-4D97-AF65-F5344CB8AC3E}">
        <p14:creationId xmlns:p14="http://schemas.microsoft.com/office/powerpoint/2010/main" val="59963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41313" y="1556059"/>
            <a:ext cx="8461375" cy="2275857"/>
          </a:xfrm>
        </p:spPr>
      </p:pic>
      <p:sp>
        <p:nvSpPr>
          <p:cNvPr id="3" name="Title 2"/>
          <p:cNvSpPr>
            <a:spLocks noGrp="1"/>
          </p:cNvSpPr>
          <p:nvPr>
            <p:ph type="title"/>
          </p:nvPr>
        </p:nvSpPr>
        <p:spPr/>
        <p:txBody>
          <a:bodyPr/>
          <a:lstStyle/>
          <a:p>
            <a:r>
              <a:rPr lang="en-US" dirty="0"/>
              <a:t>Start Testing Delivery Stream</a:t>
            </a:r>
          </a:p>
        </p:txBody>
      </p:sp>
      <p:sp>
        <p:nvSpPr>
          <p:cNvPr id="4" name="Subtitle 3"/>
          <p:cNvSpPr>
            <a:spLocks noGrp="1"/>
          </p:cNvSpPr>
          <p:nvPr>
            <p:ph type="subTitle" idx="12"/>
          </p:nvPr>
        </p:nvSpPr>
        <p:spPr/>
        <p:txBody>
          <a:bodyPr/>
          <a:lstStyle/>
          <a:p>
            <a:r>
              <a:rPr lang="en-US" dirty="0"/>
              <a:t>Wait for the Stream to be “Active,” then click on the Stream to start testing</a:t>
            </a:r>
          </a:p>
        </p:txBody>
      </p:sp>
      <p:cxnSp>
        <p:nvCxnSpPr>
          <p:cNvPr id="7" name="Straight Arrow Connector 6"/>
          <p:cNvCxnSpPr/>
          <p:nvPr/>
        </p:nvCxnSpPr>
        <p:spPr>
          <a:xfrm flipH="1" flipV="1">
            <a:off x="1201119" y="3502577"/>
            <a:ext cx="356461" cy="65867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57580" y="4161255"/>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19339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94109" y="960471"/>
            <a:ext cx="8307844" cy="3531675"/>
          </a:xfrm>
        </p:spPr>
      </p:pic>
      <p:sp>
        <p:nvSpPr>
          <p:cNvPr id="3" name="Title 2"/>
          <p:cNvSpPr>
            <a:spLocks noGrp="1"/>
          </p:cNvSpPr>
          <p:nvPr>
            <p:ph type="title"/>
          </p:nvPr>
        </p:nvSpPr>
        <p:spPr/>
        <p:txBody>
          <a:bodyPr/>
          <a:lstStyle/>
          <a:p>
            <a:r>
              <a:rPr lang="en-US" dirty="0"/>
              <a:t>Sending Test Data</a:t>
            </a:r>
          </a:p>
        </p:txBody>
      </p:sp>
      <p:sp>
        <p:nvSpPr>
          <p:cNvPr id="4" name="Subtitle 3"/>
          <p:cNvSpPr>
            <a:spLocks noGrp="1"/>
          </p:cNvSpPr>
          <p:nvPr>
            <p:ph type="subTitle" idx="12"/>
          </p:nvPr>
        </p:nvSpPr>
        <p:spPr/>
        <p:txBody>
          <a:bodyPr/>
          <a:lstStyle/>
          <a:p>
            <a:r>
              <a:rPr lang="en-US" dirty="0"/>
              <a:t>Expand the “Test with demo data” area</a:t>
            </a:r>
          </a:p>
        </p:txBody>
      </p:sp>
      <p:cxnSp>
        <p:nvCxnSpPr>
          <p:cNvPr id="7" name="Straight Arrow Connector 6"/>
          <p:cNvCxnSpPr/>
          <p:nvPr/>
        </p:nvCxnSpPr>
        <p:spPr>
          <a:xfrm flipH="1" flipV="1">
            <a:off x="588937" y="1379349"/>
            <a:ext cx="2471978" cy="48819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0915" y="1867546"/>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85297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494109" y="1094225"/>
            <a:ext cx="8307844" cy="3295165"/>
          </a:xfrm>
        </p:spPr>
      </p:pic>
      <p:sp>
        <p:nvSpPr>
          <p:cNvPr id="3" name="Title 2"/>
          <p:cNvSpPr>
            <a:spLocks noGrp="1"/>
          </p:cNvSpPr>
          <p:nvPr>
            <p:ph type="title"/>
          </p:nvPr>
        </p:nvSpPr>
        <p:spPr/>
        <p:txBody>
          <a:bodyPr/>
          <a:lstStyle/>
          <a:p>
            <a:r>
              <a:rPr lang="en-US" dirty="0"/>
              <a:t>Start Sending Test Data</a:t>
            </a:r>
          </a:p>
        </p:txBody>
      </p:sp>
      <p:sp>
        <p:nvSpPr>
          <p:cNvPr id="4" name="Subtitle 3"/>
          <p:cNvSpPr>
            <a:spLocks noGrp="1"/>
          </p:cNvSpPr>
          <p:nvPr>
            <p:ph type="subTitle" idx="12"/>
          </p:nvPr>
        </p:nvSpPr>
        <p:spPr/>
        <p:txBody>
          <a:bodyPr/>
          <a:lstStyle/>
          <a:p>
            <a:r>
              <a:rPr lang="en-US" dirty="0"/>
              <a:t>Once active, search Splunk for demo data</a:t>
            </a:r>
          </a:p>
        </p:txBody>
      </p:sp>
      <p:cxnSp>
        <p:nvCxnSpPr>
          <p:cNvPr id="7" name="Straight Arrow Connector 6"/>
          <p:cNvCxnSpPr/>
          <p:nvPr/>
        </p:nvCxnSpPr>
        <p:spPr>
          <a:xfrm flipH="1">
            <a:off x="1580827" y="1867547"/>
            <a:ext cx="1480088" cy="99189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60915" y="1867546"/>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7829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Firehose Architecture Overview</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549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449091" y="1161949"/>
            <a:ext cx="6247225" cy="3565034"/>
          </a:xfrm>
        </p:spPr>
      </p:pic>
      <p:sp>
        <p:nvSpPr>
          <p:cNvPr id="3" name="Title 2"/>
          <p:cNvSpPr>
            <a:spLocks noGrp="1"/>
          </p:cNvSpPr>
          <p:nvPr>
            <p:ph type="title"/>
          </p:nvPr>
        </p:nvSpPr>
        <p:spPr/>
        <p:txBody>
          <a:bodyPr/>
          <a:lstStyle/>
          <a:p>
            <a:r>
              <a:rPr lang="en-US" dirty="0"/>
              <a:t>Validate in Splunk</a:t>
            </a:r>
          </a:p>
        </p:txBody>
      </p:sp>
      <p:sp>
        <p:nvSpPr>
          <p:cNvPr id="4" name="Subtitle 3"/>
          <p:cNvSpPr>
            <a:spLocks noGrp="1"/>
          </p:cNvSpPr>
          <p:nvPr>
            <p:ph type="subTitle" idx="12"/>
          </p:nvPr>
        </p:nvSpPr>
        <p:spPr/>
        <p:txBody>
          <a:bodyPr/>
          <a:lstStyle/>
          <a:p>
            <a:r>
              <a:rPr lang="en-US" dirty="0"/>
              <a:t>Index=main </a:t>
            </a:r>
            <a:r>
              <a:rPr lang="en-US" dirty="0" err="1"/>
              <a:t>sourcetype</a:t>
            </a:r>
            <a:r>
              <a:rPr lang="en-US" dirty="0"/>
              <a:t>=</a:t>
            </a:r>
            <a:r>
              <a:rPr lang="en-US" dirty="0" err="1"/>
              <a:t>aws:firehose:json</a:t>
            </a:r>
            <a:endParaRPr lang="en-US" dirty="0"/>
          </a:p>
        </p:txBody>
      </p:sp>
    </p:spTree>
    <p:extLst>
      <p:ext uri="{BB962C8B-B14F-4D97-AF65-F5344CB8AC3E}">
        <p14:creationId xmlns:p14="http://schemas.microsoft.com/office/powerpoint/2010/main" val="120740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918345-9309-1544-9F9B-D5C767BB4ED1}"/>
              </a:ext>
            </a:extLst>
          </p:cNvPr>
          <p:cNvSpPr>
            <a:spLocks noGrp="1"/>
          </p:cNvSpPr>
          <p:nvPr>
            <p:ph sz="quarter" idx="10"/>
          </p:nvPr>
        </p:nvSpPr>
        <p:spPr/>
        <p:txBody>
          <a:bodyPr/>
          <a:lstStyle/>
          <a:p>
            <a:r>
              <a:rPr lang="en-US" dirty="0"/>
              <a:t>curl https://http-inputs-firehose-&lt;customer&gt;.</a:t>
            </a:r>
            <a:r>
              <a:rPr lang="en-US" dirty="0" err="1"/>
              <a:t>splunkcloud.com</a:t>
            </a:r>
            <a:r>
              <a:rPr lang="en-US" dirty="0"/>
              <a:t>/services/collector/</a:t>
            </a:r>
            <a:r>
              <a:rPr lang="en-US" dirty="0" err="1"/>
              <a:t>raw?channel</a:t>
            </a:r>
            <a:r>
              <a:rPr lang="en-US" dirty="0"/>
              <a:t>=FE0ECFAD-13D5-401B-847D-77833BD77131 -H "Authorization: Splunk &lt;</a:t>
            </a:r>
            <a:r>
              <a:rPr lang="en-US" dirty="0" err="1"/>
              <a:t>HEC_Token</a:t>
            </a:r>
            <a:r>
              <a:rPr lang="en-US" dirty="0"/>
              <a:t>&gt;" -d 'Hello World’</a:t>
            </a:r>
          </a:p>
          <a:p>
            <a:pPr marL="0" indent="0">
              <a:buNone/>
            </a:pPr>
            <a:endParaRPr lang="en-US" dirty="0"/>
          </a:p>
          <a:p>
            <a:pPr marL="0" indent="0">
              <a:buNone/>
            </a:pPr>
            <a:r>
              <a:rPr lang="en-US" dirty="0"/>
              <a:t>Where &lt;customer&gt; is the vanity DNS name of your Splunk Cloud Stack and &lt;</a:t>
            </a:r>
            <a:r>
              <a:rPr lang="en-US" dirty="0" err="1"/>
              <a:t>HEC_Token</a:t>
            </a:r>
            <a:r>
              <a:rPr lang="en-US" dirty="0"/>
              <a:t>&gt; is your HEC token. The channel can be left as is and will not affect the result. Finally, you can add a ‘ - v’ at the end of the command to see the verbose output of the </a:t>
            </a:r>
            <a:r>
              <a:rPr lang="en-US" dirty="0" err="1"/>
              <a:t>cURL</a:t>
            </a:r>
            <a:r>
              <a:rPr lang="en-US" dirty="0"/>
              <a:t> command.</a:t>
            </a:r>
          </a:p>
        </p:txBody>
      </p:sp>
      <p:sp>
        <p:nvSpPr>
          <p:cNvPr id="3" name="Title 2">
            <a:extLst>
              <a:ext uri="{FF2B5EF4-FFF2-40B4-BE49-F238E27FC236}">
                <a16:creationId xmlns:a16="http://schemas.microsoft.com/office/drawing/2014/main" id="{3531134B-A8DD-4D40-9E79-91DEC1BF61AB}"/>
              </a:ext>
            </a:extLst>
          </p:cNvPr>
          <p:cNvSpPr>
            <a:spLocks noGrp="1"/>
          </p:cNvSpPr>
          <p:nvPr>
            <p:ph type="title"/>
          </p:nvPr>
        </p:nvSpPr>
        <p:spPr/>
        <p:txBody>
          <a:bodyPr/>
          <a:lstStyle/>
          <a:p>
            <a:r>
              <a:rPr lang="en-US" dirty="0"/>
              <a:t>Test with </a:t>
            </a:r>
            <a:r>
              <a:rPr lang="en-US" dirty="0" err="1"/>
              <a:t>cURL</a:t>
            </a:r>
            <a:r>
              <a:rPr lang="en-US" dirty="0"/>
              <a:t> command</a:t>
            </a:r>
          </a:p>
        </p:txBody>
      </p:sp>
      <p:sp>
        <p:nvSpPr>
          <p:cNvPr id="4" name="Subtitle 3">
            <a:extLst>
              <a:ext uri="{FF2B5EF4-FFF2-40B4-BE49-F238E27FC236}">
                <a16:creationId xmlns:a16="http://schemas.microsoft.com/office/drawing/2014/main" id="{6A42ABC1-DAE9-AF44-82C8-EB72F95A3D90}"/>
              </a:ext>
            </a:extLst>
          </p:cNvPr>
          <p:cNvSpPr>
            <a:spLocks noGrp="1"/>
          </p:cNvSpPr>
          <p:nvPr>
            <p:ph type="subTitle" idx="12"/>
          </p:nvPr>
        </p:nvSpPr>
        <p:spPr/>
        <p:txBody>
          <a:bodyPr/>
          <a:lstStyle/>
          <a:p>
            <a:r>
              <a:rPr lang="en-US" dirty="0"/>
              <a:t>Test using simple </a:t>
            </a:r>
            <a:r>
              <a:rPr lang="en-US" dirty="0" err="1"/>
              <a:t>cURL</a:t>
            </a:r>
            <a:r>
              <a:rPr lang="en-US" dirty="0"/>
              <a:t> command</a:t>
            </a:r>
          </a:p>
        </p:txBody>
      </p:sp>
    </p:spTree>
    <p:extLst>
      <p:ext uri="{BB962C8B-B14F-4D97-AF65-F5344CB8AC3E}">
        <p14:creationId xmlns:p14="http://schemas.microsoft.com/office/powerpoint/2010/main" val="427855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to Module 10 : Collecting Data from AWS Container Services</a:t>
            </a:r>
          </a:p>
        </p:txBody>
      </p:sp>
      <p:sp>
        <p:nvSpPr>
          <p:cNvPr id="3" name="Subtitle 2"/>
          <p:cNvSpPr>
            <a:spLocks noGrp="1"/>
          </p:cNvSpPr>
          <p:nvPr>
            <p:ph type="subTitle" idx="1"/>
          </p:nvPr>
        </p:nvSpPr>
        <p:spPr/>
        <p:txBody>
          <a:bodyPr/>
          <a:lstStyle/>
          <a:p>
            <a:r>
              <a:rPr lang="en-US" dirty="0"/>
              <a:t>Please Contact Kam Amir </a:t>
            </a:r>
            <a:r>
              <a:rPr lang="en-US" dirty="0">
                <a:hlinkClick r:id="rId3"/>
              </a:rPr>
              <a:t>kam@splunk.com</a:t>
            </a:r>
            <a:r>
              <a:rPr lang="en-US" dirty="0"/>
              <a:t> </a:t>
            </a:r>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Kinesis Firehose With Splunk Delivery</a:t>
            </a:r>
            <a:br>
              <a:rPr lang="en-US" dirty="0"/>
            </a:br>
            <a:endParaRPr lang="en-US" dirty="0"/>
          </a:p>
        </p:txBody>
      </p:sp>
      <p:sp>
        <p:nvSpPr>
          <p:cNvPr id="4" name="Subtitle 3"/>
          <p:cNvSpPr>
            <a:spLocks noGrp="1"/>
          </p:cNvSpPr>
          <p:nvPr>
            <p:ph type="subTitle" idx="12"/>
          </p:nvPr>
        </p:nvSpPr>
        <p:spPr/>
        <p:txBody>
          <a:bodyPr/>
          <a:lstStyle/>
          <a:p>
            <a:r>
              <a:rPr lang="en-US" dirty="0"/>
              <a:t>Native delivery endpoints for Firehose</a:t>
            </a:r>
          </a:p>
        </p:txBody>
      </p:sp>
      <p:sp>
        <p:nvSpPr>
          <p:cNvPr id="5" name="Title 2"/>
          <p:cNvSpPr txBox="1">
            <a:spLocks/>
          </p:cNvSpPr>
          <p:nvPr/>
        </p:nvSpPr>
        <p:spPr>
          <a:xfrm>
            <a:off x="352323" y="347868"/>
            <a:ext cx="8449056" cy="469830"/>
          </a:xfrm>
          <a:prstGeom prst="rect">
            <a:avLst/>
          </a:prstGeom>
        </p:spPr>
        <p:txBody>
          <a:bodyPr vert="horz" lIns="0" tIns="82296" rIns="0" bIns="0" rtlCol="0" anchor="t" anchorCtr="0">
            <a:noAutofit/>
          </a:bodyPr>
          <a:lst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a:lstStyle>
          <a:p>
            <a:pPr fontAlgn="auto">
              <a:spcAft>
                <a:spcPts val="0"/>
              </a:spcAft>
            </a:pP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63981" y="2705416"/>
            <a:ext cx="832690" cy="701065"/>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5904" y="2027649"/>
            <a:ext cx="352025" cy="365831"/>
          </a:xfrm>
          <a:prstGeom prst="rect">
            <a:avLst/>
          </a:prstGeom>
        </p:spPr>
      </p:pic>
      <p:sp>
        <p:nvSpPr>
          <p:cNvPr id="8" name="Up-Down Arrow 7"/>
          <p:cNvSpPr/>
          <p:nvPr/>
        </p:nvSpPr>
        <p:spPr>
          <a:xfrm>
            <a:off x="4273974" y="2408595"/>
            <a:ext cx="169558" cy="311936"/>
          </a:xfrm>
          <a:prstGeom prst="up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latin typeface="Amazon Ember"/>
            </a:endParaRP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5553" y="1890702"/>
            <a:ext cx="319862" cy="319862"/>
          </a:xfrm>
          <a:prstGeom prst="rect">
            <a:avLst/>
          </a:prstGeom>
          <a:ln w="19050">
            <a:solidFill>
              <a:schemeClr val="accent2">
                <a:lumMod val="75000"/>
              </a:schemeClr>
            </a:solidFill>
          </a:ln>
        </p:spPr>
      </p:pic>
      <p:pic>
        <p:nvPicPr>
          <p:cNvPr id="10" name="Picture 2" descr="https://clouda-assets.s3.amazonaws.com/upload/54d0e279d287c266052be653.png?1422975609"/>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84817" y="2952114"/>
            <a:ext cx="412385" cy="4123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clouda-assets.s3.amazonaws.com/upload/54d0e279d287c266052be653.png?1422975609"/>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077133" y="3474954"/>
            <a:ext cx="412385" cy="4123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3-ap-southeast-1.amazonaws.com/image-wp/blog/wp-content/uploads/2016/07/14050733/IoT.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114006" y="3997794"/>
            <a:ext cx="347290" cy="4202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97946" y="2006697"/>
            <a:ext cx="443267" cy="215444"/>
          </a:xfrm>
          <a:prstGeom prst="rect">
            <a:avLst/>
          </a:prstGeom>
          <a:noFill/>
        </p:spPr>
        <p:txBody>
          <a:bodyPr wrap="square" lIns="0" tIns="0" rIns="0" bIns="0" rtlCol="0">
            <a:spAutoFit/>
          </a:bodyPr>
          <a:lstStyle/>
          <a:p>
            <a:endParaRPr lang="en-US" sz="1400" dirty="0">
              <a:latin typeface="Amazon Ember"/>
            </a:endParaRPr>
          </a:p>
        </p:txBody>
      </p:sp>
      <p:sp>
        <p:nvSpPr>
          <p:cNvPr id="14" name="TextBox 13"/>
          <p:cNvSpPr txBox="1"/>
          <p:nvPr/>
        </p:nvSpPr>
        <p:spPr>
          <a:xfrm>
            <a:off x="1556241" y="4151285"/>
            <a:ext cx="605280" cy="153888"/>
          </a:xfrm>
          <a:prstGeom prst="rect">
            <a:avLst/>
          </a:prstGeom>
          <a:noFill/>
        </p:spPr>
        <p:txBody>
          <a:bodyPr wrap="square" lIns="0" tIns="0" rIns="0" bIns="0" rtlCol="0">
            <a:spAutoFit/>
          </a:bodyPr>
          <a:lstStyle/>
          <a:p>
            <a:r>
              <a:rPr lang="en-US" sz="1000" dirty="0">
                <a:latin typeface="Amazon Ember"/>
              </a:rPr>
              <a:t>AWS </a:t>
            </a:r>
            <a:r>
              <a:rPr lang="en-US" sz="1000" dirty="0" err="1">
                <a:latin typeface="Amazon Ember"/>
              </a:rPr>
              <a:t>IoT</a:t>
            </a:r>
            <a:endParaRPr lang="en-US" sz="1000" dirty="0">
              <a:latin typeface="Amazon Ember"/>
            </a:endParaRPr>
          </a:p>
        </p:txBody>
      </p:sp>
      <p:cxnSp>
        <p:nvCxnSpPr>
          <p:cNvPr id="15" name="Straight Connector 14"/>
          <p:cNvCxnSpPr>
            <a:stCxn id="58" idx="3"/>
            <a:endCxn id="44" idx="1"/>
          </p:cNvCxnSpPr>
          <p:nvPr/>
        </p:nvCxnSpPr>
        <p:spPr>
          <a:xfrm>
            <a:off x="2435414" y="2050632"/>
            <a:ext cx="1528566" cy="1005316"/>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6" name="Straight Connector 15"/>
          <p:cNvCxnSpPr>
            <a:endCxn id="44" idx="1"/>
          </p:cNvCxnSpPr>
          <p:nvPr/>
        </p:nvCxnSpPr>
        <p:spPr>
          <a:xfrm>
            <a:off x="2461295" y="2619735"/>
            <a:ext cx="1502685" cy="436214"/>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7" name="Straight Connector 16"/>
          <p:cNvCxnSpPr>
            <a:endCxn id="44" idx="1"/>
          </p:cNvCxnSpPr>
          <p:nvPr/>
        </p:nvCxnSpPr>
        <p:spPr>
          <a:xfrm flipV="1">
            <a:off x="2497202" y="3055949"/>
            <a:ext cx="1466779" cy="10235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8" name="Straight Connector 17"/>
          <p:cNvCxnSpPr>
            <a:endCxn id="44" idx="1"/>
          </p:cNvCxnSpPr>
          <p:nvPr/>
        </p:nvCxnSpPr>
        <p:spPr>
          <a:xfrm flipV="1">
            <a:off x="2489518" y="3055949"/>
            <a:ext cx="1474463" cy="625198"/>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9" name="Straight Connector 18"/>
          <p:cNvCxnSpPr>
            <a:endCxn id="44" idx="1"/>
          </p:cNvCxnSpPr>
          <p:nvPr/>
        </p:nvCxnSpPr>
        <p:spPr>
          <a:xfrm flipV="1">
            <a:off x="2461295" y="3055948"/>
            <a:ext cx="1502685" cy="1151970"/>
          </a:xfrm>
          <a:prstGeom prst="line">
            <a:avLst/>
          </a:prstGeom>
          <a:ln/>
        </p:spPr>
        <p:style>
          <a:lnRef idx="1">
            <a:schemeClr val="accent3"/>
          </a:lnRef>
          <a:fillRef idx="0">
            <a:schemeClr val="accent3"/>
          </a:fillRef>
          <a:effectRef idx="0">
            <a:schemeClr val="accent3"/>
          </a:effectRef>
          <a:fontRef idx="minor">
            <a:schemeClr val="tx1"/>
          </a:fontRef>
        </p:style>
      </p:cxnSp>
      <p:pic>
        <p:nvPicPr>
          <p:cNvPr id="20" name="Picture 1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01440" y="1890701"/>
            <a:ext cx="347944" cy="417534"/>
          </a:xfrm>
          <a:prstGeom prst="rect">
            <a:avLst/>
          </a:prstGeom>
        </p:spPr>
      </p:pic>
      <p:pic>
        <p:nvPicPr>
          <p:cNvPr id="21" name="Picture 2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39759" y="2564563"/>
            <a:ext cx="309624" cy="340586"/>
          </a:xfrm>
          <a:prstGeom prst="rect">
            <a:avLst/>
          </a:prstGeom>
        </p:spPr>
      </p:pic>
      <p:pic>
        <p:nvPicPr>
          <p:cNvPr id="22" name="Picture 2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938821" y="3107127"/>
            <a:ext cx="351750" cy="422100"/>
          </a:xfrm>
          <a:prstGeom prst="rect">
            <a:avLst/>
          </a:prstGeom>
        </p:spPr>
      </p:pic>
      <p:sp>
        <p:nvSpPr>
          <p:cNvPr id="23" name="TextBox 22"/>
          <p:cNvSpPr txBox="1"/>
          <p:nvPr/>
        </p:nvSpPr>
        <p:spPr>
          <a:xfrm>
            <a:off x="6370801" y="2030014"/>
            <a:ext cx="889767" cy="153888"/>
          </a:xfrm>
          <a:prstGeom prst="rect">
            <a:avLst/>
          </a:prstGeom>
          <a:noFill/>
        </p:spPr>
        <p:txBody>
          <a:bodyPr wrap="square" lIns="0" tIns="0" rIns="0" bIns="0" rtlCol="0">
            <a:spAutoFit/>
          </a:bodyPr>
          <a:lstStyle/>
          <a:p>
            <a:r>
              <a:rPr lang="en-US" sz="1000" dirty="0">
                <a:latin typeface="Amazon Ember"/>
              </a:rPr>
              <a:t>Amazon S3</a:t>
            </a:r>
          </a:p>
        </p:txBody>
      </p:sp>
      <p:sp>
        <p:nvSpPr>
          <p:cNvPr id="24" name="TextBox 23"/>
          <p:cNvSpPr txBox="1"/>
          <p:nvPr/>
        </p:nvSpPr>
        <p:spPr>
          <a:xfrm>
            <a:off x="6370800" y="2657912"/>
            <a:ext cx="1015920" cy="153888"/>
          </a:xfrm>
          <a:prstGeom prst="rect">
            <a:avLst/>
          </a:prstGeom>
          <a:noFill/>
        </p:spPr>
        <p:txBody>
          <a:bodyPr wrap="square" lIns="0" tIns="0" rIns="0" bIns="0" rtlCol="0">
            <a:spAutoFit/>
          </a:bodyPr>
          <a:lstStyle/>
          <a:p>
            <a:r>
              <a:rPr lang="en-US" sz="1000" dirty="0">
                <a:latin typeface="Amazon Ember"/>
              </a:rPr>
              <a:t>Amazon Redshift</a:t>
            </a:r>
          </a:p>
        </p:txBody>
      </p:sp>
      <p:sp>
        <p:nvSpPr>
          <p:cNvPr id="25" name="TextBox 24"/>
          <p:cNvSpPr txBox="1"/>
          <p:nvPr/>
        </p:nvSpPr>
        <p:spPr>
          <a:xfrm>
            <a:off x="6370800" y="3258710"/>
            <a:ext cx="1314695" cy="153888"/>
          </a:xfrm>
          <a:prstGeom prst="rect">
            <a:avLst/>
          </a:prstGeom>
          <a:noFill/>
        </p:spPr>
        <p:txBody>
          <a:bodyPr wrap="square" lIns="0" tIns="0" rIns="0" bIns="0" rtlCol="0">
            <a:spAutoFit/>
          </a:bodyPr>
          <a:lstStyle/>
          <a:p>
            <a:r>
              <a:rPr lang="en-US" sz="1000" dirty="0">
                <a:latin typeface="Amazon Ember"/>
              </a:rPr>
              <a:t>Amazon </a:t>
            </a:r>
            <a:r>
              <a:rPr lang="en-US" sz="1000" dirty="0" err="1">
                <a:latin typeface="Amazon Ember"/>
              </a:rPr>
              <a:t>Elasticsearch</a:t>
            </a:r>
            <a:endParaRPr lang="en-US" sz="1000" dirty="0">
              <a:latin typeface="Amazon Ember"/>
            </a:endParaRPr>
          </a:p>
        </p:txBody>
      </p:sp>
      <p:cxnSp>
        <p:nvCxnSpPr>
          <p:cNvPr id="26" name="Straight Connector 25"/>
          <p:cNvCxnSpPr>
            <a:stCxn id="44" idx="3"/>
          </p:cNvCxnSpPr>
          <p:nvPr/>
        </p:nvCxnSpPr>
        <p:spPr>
          <a:xfrm flipV="1">
            <a:off x="4796671" y="2099469"/>
            <a:ext cx="1104769" cy="956480"/>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a:stCxn id="44" idx="3"/>
          </p:cNvCxnSpPr>
          <p:nvPr/>
        </p:nvCxnSpPr>
        <p:spPr>
          <a:xfrm flipV="1">
            <a:off x="4796671" y="2734856"/>
            <a:ext cx="1143089" cy="321093"/>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28" name="Straight Connector 27"/>
          <p:cNvCxnSpPr>
            <a:stCxn id="44" idx="3"/>
          </p:cNvCxnSpPr>
          <p:nvPr/>
        </p:nvCxnSpPr>
        <p:spPr>
          <a:xfrm>
            <a:off x="4796671" y="3055949"/>
            <a:ext cx="1142151" cy="262229"/>
          </a:xfrm>
          <a:prstGeom prst="line">
            <a:avLst/>
          </a:prstGeom>
          <a:ln/>
        </p:spPr>
        <p:style>
          <a:lnRef idx="1">
            <a:schemeClr val="accent3"/>
          </a:lnRef>
          <a:fillRef idx="0">
            <a:schemeClr val="accent3"/>
          </a:fillRef>
          <a:effectRef idx="0">
            <a:schemeClr val="accent3"/>
          </a:effectRef>
          <a:fontRef idx="minor">
            <a:schemeClr val="tx1"/>
          </a:fontRef>
        </p:style>
      </p:cxnSp>
      <p:pic>
        <p:nvPicPr>
          <p:cNvPr id="29" name="Picture 2" descr="https://www.paraflare.com/wp-content/uploads/2017/01/paraflare-partner-splunk-l.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034056" y="3630107"/>
            <a:ext cx="1454831" cy="661947"/>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p:cNvCxnSpPr>
            <a:stCxn id="44" idx="3"/>
          </p:cNvCxnSpPr>
          <p:nvPr/>
        </p:nvCxnSpPr>
        <p:spPr>
          <a:xfrm>
            <a:off x="4796671" y="3055948"/>
            <a:ext cx="1237385" cy="905132"/>
          </a:xfrm>
          <a:prstGeom prst="line">
            <a:avLst/>
          </a:prstGeom>
          <a:ln/>
        </p:spPr>
        <p:style>
          <a:lnRef idx="1">
            <a:schemeClr val="accent3"/>
          </a:lnRef>
          <a:fillRef idx="0">
            <a:schemeClr val="accent3"/>
          </a:fillRef>
          <a:effectRef idx="0">
            <a:schemeClr val="accent3"/>
          </a:effectRef>
          <a:fontRef idx="minor">
            <a:schemeClr val="tx1"/>
          </a:fontRef>
        </p:style>
      </p:cxnSp>
      <p:pic>
        <p:nvPicPr>
          <p:cNvPr id="31" name="Picture 3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1497836">
            <a:off x="7568456" y="3513335"/>
            <a:ext cx="826077" cy="826077"/>
          </a:xfrm>
          <a:prstGeom prst="rect">
            <a:avLst/>
          </a:prstGeom>
        </p:spPr>
      </p:pic>
      <p:pic>
        <p:nvPicPr>
          <p:cNvPr id="32" name="Picture 31"/>
          <p:cNvPicPr>
            <a:picLocks noChangeAspect="1"/>
          </p:cNvPicPr>
          <p:nvPr/>
        </p:nvPicPr>
        <p:blipFill>
          <a:blip r:embed="rId12"/>
          <a:stretch>
            <a:fillRect/>
          </a:stretch>
        </p:blipFill>
        <p:spPr>
          <a:xfrm>
            <a:off x="2123505" y="2393065"/>
            <a:ext cx="318046" cy="388548"/>
          </a:xfrm>
          <a:prstGeom prst="rect">
            <a:avLst/>
          </a:prstGeom>
        </p:spPr>
      </p:pic>
      <p:sp>
        <p:nvSpPr>
          <p:cNvPr id="33" name="TextBox 32">
            <a:extLst>
              <a:ext uri="{FF2B5EF4-FFF2-40B4-BE49-F238E27FC236}">
                <a16:creationId xmlns:a16="http://schemas.microsoft.com/office/drawing/2014/main" id="{A650D56F-EDCF-499F-BB58-9ED61EDBCE61}"/>
              </a:ext>
            </a:extLst>
          </p:cNvPr>
          <p:cNvSpPr txBox="1"/>
          <p:nvPr/>
        </p:nvSpPr>
        <p:spPr>
          <a:xfrm>
            <a:off x="742041" y="1968700"/>
            <a:ext cx="1371965" cy="153888"/>
          </a:xfrm>
          <a:prstGeom prst="rect">
            <a:avLst/>
          </a:prstGeom>
          <a:noFill/>
        </p:spPr>
        <p:txBody>
          <a:bodyPr wrap="square" lIns="0" tIns="0" rIns="0" bIns="0" rtlCol="0">
            <a:spAutoFit/>
          </a:bodyPr>
          <a:lstStyle/>
          <a:p>
            <a:r>
              <a:rPr lang="en-US" sz="1000" dirty="0">
                <a:latin typeface="Amazon Ember"/>
              </a:rPr>
              <a:t>Amazon Kinesis Agent</a:t>
            </a:r>
          </a:p>
        </p:txBody>
      </p:sp>
      <p:sp>
        <p:nvSpPr>
          <p:cNvPr id="34" name="TextBox 33">
            <a:extLst>
              <a:ext uri="{FF2B5EF4-FFF2-40B4-BE49-F238E27FC236}">
                <a16:creationId xmlns:a16="http://schemas.microsoft.com/office/drawing/2014/main" id="{C1391F41-3800-4BB4-AE67-DB76CCE20CA4}"/>
              </a:ext>
            </a:extLst>
          </p:cNvPr>
          <p:cNvSpPr txBox="1"/>
          <p:nvPr/>
        </p:nvSpPr>
        <p:spPr>
          <a:xfrm>
            <a:off x="692944" y="2564563"/>
            <a:ext cx="1421061" cy="153888"/>
          </a:xfrm>
          <a:prstGeom prst="rect">
            <a:avLst/>
          </a:prstGeom>
          <a:noFill/>
        </p:spPr>
        <p:txBody>
          <a:bodyPr wrap="square" lIns="0" tIns="0" rIns="0" bIns="0" rtlCol="0">
            <a:spAutoFit/>
          </a:bodyPr>
          <a:lstStyle/>
          <a:p>
            <a:r>
              <a:rPr lang="en-US" sz="1000" dirty="0">
                <a:latin typeface="Amazon Ember"/>
              </a:rPr>
              <a:t>Amazon Kinesis Streams</a:t>
            </a:r>
          </a:p>
        </p:txBody>
      </p:sp>
      <p:sp>
        <p:nvSpPr>
          <p:cNvPr id="35" name="TextBox 34">
            <a:extLst>
              <a:ext uri="{FF2B5EF4-FFF2-40B4-BE49-F238E27FC236}">
                <a16:creationId xmlns:a16="http://schemas.microsoft.com/office/drawing/2014/main" id="{0B9B7DF7-1CF6-4B33-93D3-25DDD0F249EF}"/>
              </a:ext>
            </a:extLst>
          </p:cNvPr>
          <p:cNvSpPr txBox="1"/>
          <p:nvPr/>
        </p:nvSpPr>
        <p:spPr>
          <a:xfrm>
            <a:off x="514679" y="3098282"/>
            <a:ext cx="1562454" cy="153888"/>
          </a:xfrm>
          <a:prstGeom prst="rect">
            <a:avLst/>
          </a:prstGeom>
          <a:noFill/>
        </p:spPr>
        <p:txBody>
          <a:bodyPr wrap="square" lIns="0" tIns="0" rIns="0" bIns="0" rtlCol="0">
            <a:spAutoFit/>
          </a:bodyPr>
          <a:lstStyle/>
          <a:p>
            <a:r>
              <a:rPr lang="en-US" sz="1000" dirty="0">
                <a:latin typeface="Amazon Ember"/>
              </a:rPr>
              <a:t>Amazon CloudWatch Logs</a:t>
            </a:r>
          </a:p>
        </p:txBody>
      </p:sp>
      <p:sp>
        <p:nvSpPr>
          <p:cNvPr id="36" name="TextBox 35">
            <a:extLst>
              <a:ext uri="{FF2B5EF4-FFF2-40B4-BE49-F238E27FC236}">
                <a16:creationId xmlns:a16="http://schemas.microsoft.com/office/drawing/2014/main" id="{55639562-FFEF-4682-A391-C7093DD424D8}"/>
              </a:ext>
            </a:extLst>
          </p:cNvPr>
          <p:cNvSpPr txBox="1"/>
          <p:nvPr/>
        </p:nvSpPr>
        <p:spPr>
          <a:xfrm>
            <a:off x="514678" y="3593171"/>
            <a:ext cx="1646843" cy="153888"/>
          </a:xfrm>
          <a:prstGeom prst="rect">
            <a:avLst/>
          </a:prstGeom>
          <a:noFill/>
        </p:spPr>
        <p:txBody>
          <a:bodyPr wrap="square" lIns="0" tIns="0" rIns="0" bIns="0" rtlCol="0">
            <a:spAutoFit/>
          </a:bodyPr>
          <a:lstStyle/>
          <a:p>
            <a:r>
              <a:rPr lang="en-US" sz="1000" dirty="0">
                <a:latin typeface="Amazon Ember"/>
              </a:rPr>
              <a:t>Amazon CloudWatch Events</a:t>
            </a:r>
          </a:p>
        </p:txBody>
      </p:sp>
      <p:grpSp>
        <p:nvGrpSpPr>
          <p:cNvPr id="37" name="Group 36">
            <a:extLst>
              <a:ext uri="{FF2B5EF4-FFF2-40B4-BE49-F238E27FC236}">
                <a16:creationId xmlns:a16="http://schemas.microsoft.com/office/drawing/2014/main" id="{C0F266A4-A3BF-44A6-BCB0-4FB39619B684}"/>
              </a:ext>
            </a:extLst>
          </p:cNvPr>
          <p:cNvGrpSpPr/>
          <p:nvPr/>
        </p:nvGrpSpPr>
        <p:grpSpPr>
          <a:xfrm>
            <a:off x="989971" y="946426"/>
            <a:ext cx="6979571" cy="535104"/>
            <a:chOff x="748145" y="932147"/>
            <a:chExt cx="6979571" cy="535104"/>
          </a:xfrm>
        </p:grpSpPr>
        <p:grpSp>
          <p:nvGrpSpPr>
            <p:cNvPr id="38" name="Group 37">
              <a:extLst>
                <a:ext uri="{FF2B5EF4-FFF2-40B4-BE49-F238E27FC236}">
                  <a16:creationId xmlns:a16="http://schemas.microsoft.com/office/drawing/2014/main" id="{5085B025-567A-45DD-961B-49B24EDB0A23}"/>
                </a:ext>
              </a:extLst>
            </p:cNvPr>
            <p:cNvGrpSpPr/>
            <p:nvPr/>
          </p:nvGrpSpPr>
          <p:grpSpPr>
            <a:xfrm>
              <a:off x="1584968" y="932147"/>
              <a:ext cx="820541" cy="535104"/>
              <a:chOff x="4405" y="433179"/>
              <a:chExt cx="1223069" cy="733841"/>
            </a:xfrm>
          </p:grpSpPr>
          <p:sp>
            <p:nvSpPr>
              <p:cNvPr id="57" name="Rounded Rectangle 9">
                <a:extLst>
                  <a:ext uri="{FF2B5EF4-FFF2-40B4-BE49-F238E27FC236}">
                    <a16:creationId xmlns:a16="http://schemas.microsoft.com/office/drawing/2014/main" id="{C94D5D93-3F02-4D0B-A40E-A470E403BBD9}"/>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8" name="Rounded Rectangle 4">
                <a:extLst>
                  <a:ext uri="{FF2B5EF4-FFF2-40B4-BE49-F238E27FC236}">
                    <a16:creationId xmlns:a16="http://schemas.microsoft.com/office/drawing/2014/main" id="{CB7D781D-E50D-42F3-89C4-1D5FCA6AE11B}"/>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Ingest</a:t>
                </a:r>
              </a:p>
            </p:txBody>
          </p:sp>
        </p:grpSp>
        <p:grpSp>
          <p:nvGrpSpPr>
            <p:cNvPr id="39" name="Group 38">
              <a:extLst>
                <a:ext uri="{FF2B5EF4-FFF2-40B4-BE49-F238E27FC236}">
                  <a16:creationId xmlns:a16="http://schemas.microsoft.com/office/drawing/2014/main" id="{DFC3C489-C39C-4318-80E1-A1DF3A0D96EA}"/>
                </a:ext>
              </a:extLst>
            </p:cNvPr>
            <p:cNvGrpSpPr/>
            <p:nvPr/>
          </p:nvGrpSpPr>
          <p:grpSpPr>
            <a:xfrm>
              <a:off x="748145" y="1048039"/>
              <a:ext cx="582821" cy="303321"/>
              <a:chOff x="1349781" y="648439"/>
              <a:chExt cx="259290" cy="303321"/>
            </a:xfrm>
          </p:grpSpPr>
          <p:sp>
            <p:nvSpPr>
              <p:cNvPr id="55" name="Right Arrow 21">
                <a:extLst>
                  <a:ext uri="{FF2B5EF4-FFF2-40B4-BE49-F238E27FC236}">
                    <a16:creationId xmlns:a16="http://schemas.microsoft.com/office/drawing/2014/main" id="{593B5D35-6257-428B-8D03-84DB5D5C2C1C}"/>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6" name="Right Arrow 4">
                <a:extLst>
                  <a:ext uri="{FF2B5EF4-FFF2-40B4-BE49-F238E27FC236}">
                    <a16:creationId xmlns:a16="http://schemas.microsoft.com/office/drawing/2014/main" id="{4729FBAF-777B-48B0-8ADE-390E22E37437}"/>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0" name="Group 39">
              <a:extLst>
                <a:ext uri="{FF2B5EF4-FFF2-40B4-BE49-F238E27FC236}">
                  <a16:creationId xmlns:a16="http://schemas.microsoft.com/office/drawing/2014/main" id="{92836F34-C558-482B-A106-E374BC4CA219}"/>
                </a:ext>
              </a:extLst>
            </p:cNvPr>
            <p:cNvGrpSpPr/>
            <p:nvPr/>
          </p:nvGrpSpPr>
          <p:grpSpPr>
            <a:xfrm>
              <a:off x="3496336" y="932147"/>
              <a:ext cx="1227511" cy="535104"/>
              <a:chOff x="4405" y="433179"/>
              <a:chExt cx="1223069" cy="733841"/>
            </a:xfrm>
          </p:grpSpPr>
          <p:sp>
            <p:nvSpPr>
              <p:cNvPr id="53" name="Rounded Rectangle 24">
                <a:extLst>
                  <a:ext uri="{FF2B5EF4-FFF2-40B4-BE49-F238E27FC236}">
                    <a16:creationId xmlns:a16="http://schemas.microsoft.com/office/drawing/2014/main" id="{944B82D6-FEDB-4A8C-88BA-47DD54D841A1}"/>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4" name="Rounded Rectangle 4">
                <a:extLst>
                  <a:ext uri="{FF2B5EF4-FFF2-40B4-BE49-F238E27FC236}">
                    <a16:creationId xmlns:a16="http://schemas.microsoft.com/office/drawing/2014/main" id="{8A4F7A17-84CC-460A-AD75-9B099A7F8AE8}"/>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Transform</a:t>
                </a:r>
              </a:p>
            </p:txBody>
          </p:sp>
        </p:grpSp>
        <p:grpSp>
          <p:nvGrpSpPr>
            <p:cNvPr id="41" name="Group 40">
              <a:extLst>
                <a:ext uri="{FF2B5EF4-FFF2-40B4-BE49-F238E27FC236}">
                  <a16:creationId xmlns:a16="http://schemas.microsoft.com/office/drawing/2014/main" id="{988A9B60-20B6-43EA-85D5-06201FD3BACF}"/>
                </a:ext>
              </a:extLst>
            </p:cNvPr>
            <p:cNvGrpSpPr/>
            <p:nvPr/>
          </p:nvGrpSpPr>
          <p:grpSpPr>
            <a:xfrm>
              <a:off x="5814674" y="932147"/>
              <a:ext cx="1076220" cy="535104"/>
              <a:chOff x="4405" y="433179"/>
              <a:chExt cx="1223069" cy="733841"/>
            </a:xfrm>
          </p:grpSpPr>
          <p:sp>
            <p:nvSpPr>
              <p:cNvPr id="51" name="Rounded Rectangle 27">
                <a:extLst>
                  <a:ext uri="{FF2B5EF4-FFF2-40B4-BE49-F238E27FC236}">
                    <a16:creationId xmlns:a16="http://schemas.microsoft.com/office/drawing/2014/main" id="{E56A5293-7B41-42BB-9AE1-5A8AADC0D306}"/>
                  </a:ext>
                </a:extLst>
              </p:cNvPr>
              <p:cNvSpPr/>
              <p:nvPr/>
            </p:nvSpPr>
            <p:spPr>
              <a:xfrm>
                <a:off x="4405" y="433179"/>
                <a:ext cx="1223069" cy="733841"/>
              </a:xfrm>
              <a:prstGeom prst="roundRect">
                <a:avLst>
                  <a:gd name="adj" fmla="val 1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2" name="Rounded Rectangle 4">
                <a:extLst>
                  <a:ext uri="{FF2B5EF4-FFF2-40B4-BE49-F238E27FC236}">
                    <a16:creationId xmlns:a16="http://schemas.microsoft.com/office/drawing/2014/main" id="{FDEAC225-D48E-45E2-A741-74F257A8EF65}"/>
                  </a:ext>
                </a:extLst>
              </p:cNvPr>
              <p:cNvSpPr txBox="1"/>
              <p:nvPr/>
            </p:nvSpPr>
            <p:spPr>
              <a:xfrm>
                <a:off x="25898" y="454672"/>
                <a:ext cx="1180083" cy="69085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mj-lt"/>
                  </a:rPr>
                  <a:t>Deliver</a:t>
                </a:r>
              </a:p>
            </p:txBody>
          </p:sp>
        </p:grpSp>
        <p:grpSp>
          <p:nvGrpSpPr>
            <p:cNvPr id="42" name="Group 41">
              <a:extLst>
                <a:ext uri="{FF2B5EF4-FFF2-40B4-BE49-F238E27FC236}">
                  <a16:creationId xmlns:a16="http://schemas.microsoft.com/office/drawing/2014/main" id="{5E523CCE-737A-4A6C-B749-BA0C3A0714FD}"/>
                </a:ext>
              </a:extLst>
            </p:cNvPr>
            <p:cNvGrpSpPr/>
            <p:nvPr/>
          </p:nvGrpSpPr>
          <p:grpSpPr>
            <a:xfrm>
              <a:off x="2659512" y="1048039"/>
              <a:ext cx="582821" cy="303321"/>
              <a:chOff x="1349781" y="648439"/>
              <a:chExt cx="259290" cy="303321"/>
            </a:xfrm>
          </p:grpSpPr>
          <p:sp>
            <p:nvSpPr>
              <p:cNvPr id="49" name="Right Arrow 30">
                <a:extLst>
                  <a:ext uri="{FF2B5EF4-FFF2-40B4-BE49-F238E27FC236}">
                    <a16:creationId xmlns:a16="http://schemas.microsoft.com/office/drawing/2014/main" id="{58978CB1-6297-442D-888A-5AF4D3DC21E8}"/>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50" name="Right Arrow 4">
                <a:extLst>
                  <a:ext uri="{FF2B5EF4-FFF2-40B4-BE49-F238E27FC236}">
                    <a16:creationId xmlns:a16="http://schemas.microsoft.com/office/drawing/2014/main" id="{49CDF350-B2A2-415F-9AF6-C655E466CEBA}"/>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3" name="Group 42">
              <a:extLst>
                <a:ext uri="{FF2B5EF4-FFF2-40B4-BE49-F238E27FC236}">
                  <a16:creationId xmlns:a16="http://schemas.microsoft.com/office/drawing/2014/main" id="{9EAD2FFA-C88A-43A5-BFC3-E22563604BF2}"/>
                </a:ext>
              </a:extLst>
            </p:cNvPr>
            <p:cNvGrpSpPr/>
            <p:nvPr/>
          </p:nvGrpSpPr>
          <p:grpSpPr>
            <a:xfrm>
              <a:off x="4977850" y="1048039"/>
              <a:ext cx="582821" cy="303321"/>
              <a:chOff x="1349781" y="648439"/>
              <a:chExt cx="259290" cy="303321"/>
            </a:xfrm>
          </p:grpSpPr>
          <p:sp>
            <p:nvSpPr>
              <p:cNvPr id="47" name="Right Arrow 33">
                <a:extLst>
                  <a:ext uri="{FF2B5EF4-FFF2-40B4-BE49-F238E27FC236}">
                    <a16:creationId xmlns:a16="http://schemas.microsoft.com/office/drawing/2014/main" id="{049F5B89-5DC0-415B-A784-4C1C749CB0CE}"/>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48" name="Right Arrow 4">
                <a:extLst>
                  <a:ext uri="{FF2B5EF4-FFF2-40B4-BE49-F238E27FC236}">
                    <a16:creationId xmlns:a16="http://schemas.microsoft.com/office/drawing/2014/main" id="{CFFC6F68-1315-4AF2-AF67-1BA84E00AC1B}"/>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nvGrpSpPr>
            <p:cNvPr id="44" name="Group 43">
              <a:extLst>
                <a:ext uri="{FF2B5EF4-FFF2-40B4-BE49-F238E27FC236}">
                  <a16:creationId xmlns:a16="http://schemas.microsoft.com/office/drawing/2014/main" id="{71358248-FDC2-48F8-95D8-813DDBBE5C85}"/>
                </a:ext>
              </a:extLst>
            </p:cNvPr>
            <p:cNvGrpSpPr/>
            <p:nvPr/>
          </p:nvGrpSpPr>
          <p:grpSpPr>
            <a:xfrm>
              <a:off x="7144895" y="1048039"/>
              <a:ext cx="582821" cy="303321"/>
              <a:chOff x="1349781" y="648439"/>
              <a:chExt cx="259290" cy="303321"/>
            </a:xfrm>
          </p:grpSpPr>
          <p:sp>
            <p:nvSpPr>
              <p:cNvPr id="45" name="Right Arrow 36">
                <a:extLst>
                  <a:ext uri="{FF2B5EF4-FFF2-40B4-BE49-F238E27FC236}">
                    <a16:creationId xmlns:a16="http://schemas.microsoft.com/office/drawing/2014/main" id="{4892A647-E396-4C69-9AE9-8EE78554D068}"/>
                  </a:ext>
                </a:extLst>
              </p:cNvPr>
              <p:cNvSpPr/>
              <p:nvPr/>
            </p:nvSpPr>
            <p:spPr>
              <a:xfrm>
                <a:off x="1349781" y="648439"/>
                <a:ext cx="259290" cy="303321"/>
              </a:xfrm>
              <a:prstGeom prst="rightArrow">
                <a:avLst>
                  <a:gd name="adj1" fmla="val 60000"/>
                  <a:gd name="adj2"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46" name="Right Arrow 4">
                <a:extLst>
                  <a:ext uri="{FF2B5EF4-FFF2-40B4-BE49-F238E27FC236}">
                    <a16:creationId xmlns:a16="http://schemas.microsoft.com/office/drawing/2014/main" id="{8450B99C-29F4-48C6-8796-CEC3F75D14E5}"/>
                  </a:ext>
                </a:extLst>
              </p:cNvPr>
              <p:cNvSpPr txBox="1"/>
              <p:nvPr/>
            </p:nvSpPr>
            <p:spPr>
              <a:xfrm>
                <a:off x="1349781" y="709103"/>
                <a:ext cx="181503" cy="18199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77835">
                  <a:lnSpc>
                    <a:spcPct val="90000"/>
                  </a:lnSpc>
                  <a:spcBef>
                    <a:spcPct val="0"/>
                  </a:spcBef>
                  <a:spcAft>
                    <a:spcPct val="35000"/>
                  </a:spcAft>
                </a:pPr>
                <a:endParaRPr lang="en-US" sz="1300" dirty="0">
                  <a:solidFill>
                    <a:schemeClr val="bg1"/>
                  </a:solidFill>
                  <a:latin typeface="+mj-lt"/>
                </a:endParaRPr>
              </a:p>
            </p:txBody>
          </p:sp>
        </p:grpSp>
      </p:grpSp>
      <p:sp>
        <p:nvSpPr>
          <p:cNvPr id="59" name="TextBox 58"/>
          <p:cNvSpPr txBox="1"/>
          <p:nvPr/>
        </p:nvSpPr>
        <p:spPr>
          <a:xfrm>
            <a:off x="1092631" y="4765729"/>
            <a:ext cx="65" cy="369332"/>
          </a:xfrm>
          <a:prstGeom prst="rect">
            <a:avLst/>
          </a:prstGeom>
          <a:noFill/>
        </p:spPr>
        <p:txBody>
          <a:bodyPr wrap="none" lIns="0" tIns="0" rIns="0" bIns="0" rtlCol="0">
            <a:spAutoFit/>
          </a:bodyPr>
          <a:lstStyle/>
          <a:p>
            <a:endParaRPr lang="en-US" sz="2400" dirty="0"/>
          </a:p>
        </p:txBody>
      </p:sp>
    </p:spTree>
    <p:extLst>
      <p:ext uri="{BB962C8B-B14F-4D97-AF65-F5344CB8AC3E}">
        <p14:creationId xmlns:p14="http://schemas.microsoft.com/office/powerpoint/2010/main" val="4496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34" y="0"/>
            <a:ext cx="9246639" cy="5202739"/>
          </a:xfrm>
          <a:prstGeom prst="rect">
            <a:avLst/>
          </a:prstGeom>
        </p:spPr>
      </p:pic>
      <p:sp>
        <p:nvSpPr>
          <p:cNvPr id="3" name="Title 2"/>
          <p:cNvSpPr>
            <a:spLocks noGrp="1"/>
          </p:cNvSpPr>
          <p:nvPr>
            <p:ph type="title"/>
          </p:nvPr>
        </p:nvSpPr>
        <p:spPr/>
        <p:txBody>
          <a:bodyPr/>
          <a:lstStyle/>
          <a:p>
            <a:r>
              <a:rPr lang="en-US" dirty="0"/>
              <a:t>Serverless and Scalable</a:t>
            </a:r>
          </a:p>
        </p:txBody>
      </p:sp>
      <p:sp>
        <p:nvSpPr>
          <p:cNvPr id="4" name="Subtitle 3"/>
          <p:cNvSpPr>
            <a:spLocks noGrp="1"/>
          </p:cNvSpPr>
          <p:nvPr>
            <p:ph type="subTitle" idx="12"/>
          </p:nvPr>
        </p:nvSpPr>
        <p:spPr/>
        <p:txBody>
          <a:bodyPr/>
          <a:lstStyle/>
          <a:p>
            <a:endParaRPr lang="en-US"/>
          </a:p>
        </p:txBody>
      </p:sp>
      <p:sp>
        <p:nvSpPr>
          <p:cNvPr id="6" name="Content Placeholder 2"/>
          <p:cNvSpPr>
            <a:spLocks noGrp="1"/>
          </p:cNvSpPr>
          <p:nvPr>
            <p:ph idx="4294967295"/>
          </p:nvPr>
        </p:nvSpPr>
        <p:spPr>
          <a:xfrm>
            <a:off x="921327" y="3271838"/>
            <a:ext cx="6558973" cy="1687512"/>
          </a:xfrm>
          <a:prstGeom prst="rect">
            <a:avLst/>
          </a:prstGeom>
        </p:spPr>
        <p:txBody>
          <a:bodyPr/>
          <a:lstStyle/>
          <a:p>
            <a:pPr marL="171450" indent="-171450">
              <a:buFont typeface="Arial" panose="020B0604020202020204" pitchFamily="34" charset="0"/>
              <a:buChar char="•"/>
            </a:pPr>
            <a:r>
              <a:rPr lang="en-US" sz="1400" dirty="0"/>
              <a:t>Supports balancing events to indexing tier directly</a:t>
            </a:r>
          </a:p>
          <a:p>
            <a:pPr marL="171450" indent="-171450">
              <a:buFont typeface="Arial" panose="020B0604020202020204" pitchFamily="34" charset="0"/>
              <a:buChar char="•"/>
            </a:pPr>
            <a:r>
              <a:rPr lang="en-US" sz="1400" dirty="0"/>
              <a:t>Supports </a:t>
            </a:r>
            <a:r>
              <a:rPr lang="en-US" sz="1400" dirty="0" err="1"/>
              <a:t>Splunk</a:t>
            </a:r>
            <a:r>
              <a:rPr lang="en-US" sz="1400" dirty="0"/>
              <a:t> Cloud and </a:t>
            </a:r>
            <a:r>
              <a:rPr lang="en-US" sz="1400" dirty="0" err="1"/>
              <a:t>Splunk</a:t>
            </a:r>
            <a:r>
              <a:rPr lang="en-US" sz="1400" dirty="0"/>
              <a:t> Enterprise</a:t>
            </a:r>
          </a:p>
          <a:p>
            <a:pPr marL="171450" indent="-171450">
              <a:buFont typeface="Arial" panose="020B0604020202020204" pitchFamily="34" charset="0"/>
              <a:buChar char="•"/>
            </a:pPr>
            <a:r>
              <a:rPr lang="en-US" sz="1400" dirty="0"/>
              <a:t>Leverages HTTP Event Collector’s indexer acknowledgement</a:t>
            </a:r>
          </a:p>
          <a:p>
            <a:pPr lvl="1"/>
            <a:r>
              <a:rPr lang="en-US" sz="1200" dirty="0">
                <a:solidFill>
                  <a:schemeClr val="tx1"/>
                </a:solidFill>
              </a:rPr>
              <a:t>Makes sure events are written to disk on </a:t>
            </a:r>
            <a:r>
              <a:rPr lang="en-US" sz="1200" dirty="0" err="1">
                <a:solidFill>
                  <a:schemeClr val="tx1"/>
                </a:solidFill>
              </a:rPr>
              <a:t>Splunk’s</a:t>
            </a:r>
            <a:r>
              <a:rPr lang="en-US" sz="1200" dirty="0">
                <a:solidFill>
                  <a:schemeClr val="tx1"/>
                </a:solidFill>
              </a:rPr>
              <a:t> side</a:t>
            </a:r>
          </a:p>
          <a:p>
            <a:pPr lvl="1"/>
            <a:r>
              <a:rPr lang="en-US" sz="1200" dirty="0">
                <a:solidFill>
                  <a:schemeClr val="tx1"/>
                </a:solidFill>
              </a:rPr>
              <a:t>Un-acknowledged events are resent</a:t>
            </a:r>
          </a:p>
          <a:p>
            <a:pPr lvl="1"/>
            <a:endParaRPr lang="en-US" sz="1000" dirty="0">
              <a:solidFill>
                <a:schemeClr val="tx1"/>
              </a:solidFill>
            </a:endParaRPr>
          </a:p>
        </p:txBody>
      </p:sp>
    </p:spTree>
    <p:extLst>
      <p:ext uri="{BB962C8B-B14F-4D97-AF65-F5344CB8AC3E}">
        <p14:creationId xmlns:p14="http://schemas.microsoft.com/office/powerpoint/2010/main" val="177152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25722"/>
            <a:ext cx="7837077" cy="4409632"/>
          </a:xfrm>
          <a:prstGeom prst="rect">
            <a:avLst/>
          </a:prstGeom>
        </p:spPr>
      </p:pic>
      <p:sp>
        <p:nvSpPr>
          <p:cNvPr id="3" name="Title 2"/>
          <p:cNvSpPr>
            <a:spLocks noGrp="1"/>
          </p:cNvSpPr>
          <p:nvPr>
            <p:ph type="title"/>
          </p:nvPr>
        </p:nvSpPr>
        <p:spPr/>
        <p:txBody>
          <a:bodyPr/>
          <a:lstStyle/>
          <a:p>
            <a:r>
              <a:rPr lang="en-US" dirty="0"/>
              <a:t>Greater Reliability</a:t>
            </a:r>
          </a:p>
        </p:txBody>
      </p:sp>
      <p:sp>
        <p:nvSpPr>
          <p:cNvPr id="4" name="Subtitle 3"/>
          <p:cNvSpPr>
            <a:spLocks noGrp="1"/>
          </p:cNvSpPr>
          <p:nvPr>
            <p:ph type="subTitle" idx="12"/>
          </p:nvPr>
        </p:nvSpPr>
        <p:spPr/>
        <p:txBody>
          <a:bodyPr/>
          <a:lstStyle/>
          <a:p>
            <a:r>
              <a:rPr lang="en-US" dirty="0"/>
              <a:t>Hybrid push / pull</a:t>
            </a:r>
          </a:p>
        </p:txBody>
      </p:sp>
      <p:sp>
        <p:nvSpPr>
          <p:cNvPr id="6" name="Content Placeholder 4"/>
          <p:cNvSpPr>
            <a:spLocks noGrp="1"/>
          </p:cNvSpPr>
          <p:nvPr>
            <p:ph idx="4294967295"/>
          </p:nvPr>
        </p:nvSpPr>
        <p:spPr>
          <a:xfrm>
            <a:off x="595745" y="3692240"/>
            <a:ext cx="7994073" cy="982136"/>
          </a:xfrm>
        </p:spPr>
        <p:txBody>
          <a:bodyPr>
            <a:noAutofit/>
          </a:bodyPr>
          <a:lstStyle/>
          <a:p>
            <a:pPr marL="342900" indent="-342900">
              <a:buFont typeface="Arial" panose="020B0604020202020204" pitchFamily="34" charset="0"/>
              <a:buChar char="•"/>
            </a:pPr>
            <a:r>
              <a:rPr lang="en-US" sz="1100" dirty="0"/>
              <a:t>Supports delivery acknowledgment. Un-acknowledged events can be persisted to Amazon S3 and re-ingested via alternative delivery mechanism. </a:t>
            </a:r>
          </a:p>
          <a:p>
            <a:pPr marL="342900" indent="-342900">
              <a:buFont typeface="Arial" panose="020B0604020202020204" pitchFamily="34" charset="0"/>
              <a:buChar char="•"/>
            </a:pPr>
            <a:r>
              <a:rPr lang="en-US" sz="1100" dirty="0"/>
              <a:t>Un-delivered and un-acknowledged events can be ingested from Amazon S3 bucket using poll based mechanism (Splunk add-on for AWS)</a:t>
            </a:r>
          </a:p>
          <a:p>
            <a:pPr marL="342900" indent="-342900">
              <a:buFont typeface="Arial" panose="020B0604020202020204" pitchFamily="34" charset="0"/>
              <a:buChar char="•"/>
            </a:pPr>
            <a:r>
              <a:rPr lang="en-US" sz="1100" dirty="0"/>
              <a:t>Hybrid push/pull: backup route less prone for same bottleneck  </a:t>
            </a:r>
          </a:p>
        </p:txBody>
      </p:sp>
    </p:spTree>
    <p:extLst>
      <p:ext uri="{BB962C8B-B14F-4D97-AF65-F5344CB8AC3E}">
        <p14:creationId xmlns:p14="http://schemas.microsoft.com/office/powerpoint/2010/main" val="182396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3462" y="881452"/>
            <a:ext cx="3066132" cy="38920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1: Service to Kinesis Stream</a:t>
            </a:r>
          </a:p>
        </p:txBody>
      </p:sp>
      <p:sp>
        <p:nvSpPr>
          <p:cNvPr id="6" name="Rectangle 5"/>
          <p:cNvSpPr/>
          <p:nvPr/>
        </p:nvSpPr>
        <p:spPr>
          <a:xfrm>
            <a:off x="3719593" y="881451"/>
            <a:ext cx="1821051" cy="389202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2 : Kinesis Stream to Firehose</a:t>
            </a:r>
          </a:p>
        </p:txBody>
      </p:sp>
      <p:sp>
        <p:nvSpPr>
          <p:cNvPr id="7" name="Rectangle 6"/>
          <p:cNvSpPr/>
          <p:nvPr/>
        </p:nvSpPr>
        <p:spPr>
          <a:xfrm>
            <a:off x="5540644" y="881450"/>
            <a:ext cx="2949894" cy="389202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dirty="0">
                <a:solidFill>
                  <a:schemeClr val="bg1"/>
                </a:solidFill>
              </a:rPr>
              <a:t>Step 3 : Setup Splunk HEC</a:t>
            </a:r>
          </a:p>
        </p:txBody>
      </p:sp>
      <p:sp>
        <p:nvSpPr>
          <p:cNvPr id="2" name="Title 1"/>
          <p:cNvSpPr>
            <a:spLocks noGrp="1"/>
          </p:cNvSpPr>
          <p:nvPr>
            <p:ph type="title"/>
          </p:nvPr>
        </p:nvSpPr>
        <p:spPr/>
        <p:txBody>
          <a:bodyPr/>
          <a:lstStyle/>
          <a:p>
            <a:r>
              <a:rPr lang="en-US" dirty="0"/>
              <a:t>Steps for setting up Kinesis</a:t>
            </a:r>
          </a:p>
        </p:txBody>
      </p:sp>
      <p:sp>
        <p:nvSpPr>
          <p:cNvPr id="3" name="Subtitle 2"/>
          <p:cNvSpPr>
            <a:spLocks noGrp="1"/>
          </p:cNvSpPr>
          <p:nvPr>
            <p:ph type="subTitle" idx="14"/>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1" y="0"/>
            <a:ext cx="7837077" cy="4409632"/>
          </a:xfrm>
          <a:prstGeom prst="rect">
            <a:avLst/>
          </a:prstGeom>
        </p:spPr>
      </p:pic>
    </p:spTree>
    <p:extLst>
      <p:ext uri="{BB962C8B-B14F-4D97-AF65-F5344CB8AC3E}">
        <p14:creationId xmlns:p14="http://schemas.microsoft.com/office/powerpoint/2010/main" val="831676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7661</TotalTime>
  <Words>2332</Words>
  <Application>Microsoft Macintosh PowerPoint</Application>
  <PresentationFormat>On-screen Show (16:9)</PresentationFormat>
  <Paragraphs>431</Paragraphs>
  <Slides>52</Slides>
  <Notes>17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.LucidaGrandeUI</vt:lpstr>
      <vt:lpstr>Amazon Ember</vt:lpstr>
      <vt:lpstr>Arial</vt:lpstr>
      <vt:lpstr>Calibri</vt:lpstr>
      <vt:lpstr>Lucida Grande</vt:lpstr>
      <vt:lpstr>Splunk2017</vt:lpstr>
      <vt:lpstr>Cooking with AWS and Splunk</vt:lpstr>
      <vt:lpstr>Kinesis Firehose Overview Steps</vt:lpstr>
      <vt:lpstr>Prerequisites for Splunk and AWS </vt:lpstr>
      <vt:lpstr>Documentation link from AWS</vt:lpstr>
      <vt:lpstr>Kinesis Firehose Architecture Overview</vt:lpstr>
      <vt:lpstr>Kinesis Firehose With Splunk Delivery </vt:lpstr>
      <vt:lpstr>Serverless and Scalable</vt:lpstr>
      <vt:lpstr>Greater Reliability</vt:lpstr>
      <vt:lpstr>Steps for setting up Kinesis</vt:lpstr>
      <vt:lpstr>Steps for setting up Kinesis</vt:lpstr>
      <vt:lpstr>Steps for setting up Kinesis</vt:lpstr>
      <vt:lpstr>Create the FirehosetoS3Role</vt:lpstr>
      <vt:lpstr>Steps for setting up Kinesis</vt:lpstr>
      <vt:lpstr>Setup Load Balancer</vt:lpstr>
      <vt:lpstr>Load Balancer Setup</vt:lpstr>
      <vt:lpstr>Setting up Kinesis Subscription Filters</vt:lpstr>
      <vt:lpstr>Kinesis Permissions - CWLtoKinesisRole</vt:lpstr>
      <vt:lpstr>Kinesis Permissions – FirehosetoS3Role</vt:lpstr>
      <vt:lpstr>CloudWatch to Kinesis Stream</vt:lpstr>
      <vt:lpstr>Send CloudWatch Logs to Kinesis Stream</vt:lpstr>
      <vt:lpstr>Transform Data using Lambda Function</vt:lpstr>
      <vt:lpstr>Transforming Data from CW Logs with Lambda</vt:lpstr>
      <vt:lpstr>Kinesis Stream to Kinesis Firehose (Splunk Destination)</vt:lpstr>
      <vt:lpstr>Create Kinesis Firehose Delivery Stream</vt:lpstr>
      <vt:lpstr>Transform Records with Lambda</vt:lpstr>
      <vt:lpstr>Transform Records with Lambda</vt:lpstr>
      <vt:lpstr>CloudTrail to CloudWatch Events</vt:lpstr>
      <vt:lpstr>Setup CloudTrail to Send API Calls to CW Events</vt:lpstr>
      <vt:lpstr>Step 1 : Create rule</vt:lpstr>
      <vt:lpstr>Step 1 : Create rule : Service Name</vt:lpstr>
      <vt:lpstr>Step 1 : Create rule : Event Type</vt:lpstr>
      <vt:lpstr>Step 1 : Create rule : Event Pattern Preview</vt:lpstr>
      <vt:lpstr>Step 1 : Create rule : Targets</vt:lpstr>
      <vt:lpstr>Step 2 : Configure rule details</vt:lpstr>
      <vt:lpstr>Kinesis Firehose to Splunk</vt:lpstr>
      <vt:lpstr>Select a Destination (1/3)</vt:lpstr>
      <vt:lpstr>Select a Destination (2/3)</vt:lpstr>
      <vt:lpstr>Select a Destination (3/3)</vt:lpstr>
      <vt:lpstr>Review </vt:lpstr>
      <vt:lpstr>Test Kinesis Firehose to Splunk</vt:lpstr>
      <vt:lpstr>Create Test Kinesis Firehose Delivery</vt:lpstr>
      <vt:lpstr>Record Transformation</vt:lpstr>
      <vt:lpstr>Select a Destination (1/3)</vt:lpstr>
      <vt:lpstr>Select a Destination (2/3)</vt:lpstr>
      <vt:lpstr>Select a Destination (3/3)</vt:lpstr>
      <vt:lpstr>IAM Role and Policy Defined</vt:lpstr>
      <vt:lpstr>Start Testing Delivery Stream</vt:lpstr>
      <vt:lpstr>Sending Test Data</vt:lpstr>
      <vt:lpstr>Start Sending Test Data</vt:lpstr>
      <vt:lpstr>Validate in Splunk</vt:lpstr>
      <vt:lpstr>Test with cURL command</vt:lpstr>
      <vt:lpstr>Continue to Module 10 : Collecting Data from AWS Container Services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Kam Amir</cp:lastModifiedBy>
  <cp:revision>172</cp:revision>
  <dcterms:created xsi:type="dcterms:W3CDTF">2016-06-30T14:45:34Z</dcterms:created>
  <dcterms:modified xsi:type="dcterms:W3CDTF">2019-03-13T04:31:07Z</dcterms:modified>
</cp:coreProperties>
</file>